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"/>
  </p:notesMasterIdLst>
  <p:sldIdLst>
    <p:sldId id="256" r:id="rId2"/>
  </p:sldIdLst>
  <p:sldSz cx="51206400" cy="3239928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6B1E1"/>
    <a:srgbClr val="C488A0"/>
    <a:srgbClr val="0060CA"/>
    <a:srgbClr val="A10606"/>
    <a:srgbClr val="0062CB"/>
    <a:srgbClr val="49B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90073" autoAdjust="0"/>
  </p:normalViewPr>
  <p:slideViewPr>
    <p:cSldViewPr snapToGrid="0">
      <p:cViewPr>
        <p:scale>
          <a:sx n="40" d="100"/>
          <a:sy n="40" d="100"/>
        </p:scale>
        <p:origin x="-1152" y="-376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38D03-01F4-4C7A-B1FC-425D357DC23B}" type="datetimeFigureOut">
              <a:rPr lang="it-IT" smtClean="0"/>
              <a:t>12/04/2024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743200" y="857250"/>
            <a:ext cx="36576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3D5C3-3246-4693-948C-E56A91D922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455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743200" y="857250"/>
            <a:ext cx="3657600" cy="2314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3D5C3-3246-4693-948C-E56A91D922B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72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02386"/>
            <a:ext cx="38404800" cy="11279752"/>
          </a:xfrm>
        </p:spPr>
        <p:txBody>
          <a:bodyPr anchor="b"/>
          <a:lstStyle>
            <a:lvl1pPr algn="ctr">
              <a:defRPr sz="2519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017128"/>
            <a:ext cx="38404800" cy="7822326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19468" indent="0" algn="ctr">
              <a:buNone/>
              <a:defRPr sz="8400"/>
            </a:lvl2pPr>
            <a:lvl3pPr marL="3838926" indent="0" algn="ctr">
              <a:buNone/>
              <a:defRPr sz="7560"/>
            </a:lvl3pPr>
            <a:lvl4pPr marL="5758394" indent="0" algn="ctr">
              <a:buNone/>
              <a:defRPr sz="6720"/>
            </a:lvl4pPr>
            <a:lvl5pPr marL="7677862" indent="0" algn="ctr">
              <a:buNone/>
              <a:defRPr sz="6720"/>
            </a:lvl5pPr>
            <a:lvl6pPr marL="9597330" indent="0" algn="ctr">
              <a:buNone/>
              <a:defRPr sz="6720"/>
            </a:lvl6pPr>
            <a:lvl7pPr marL="11516788" indent="0" algn="ctr">
              <a:buNone/>
              <a:defRPr sz="6720"/>
            </a:lvl7pPr>
            <a:lvl8pPr marL="13436256" indent="0" algn="ctr">
              <a:buNone/>
              <a:defRPr sz="6720"/>
            </a:lvl8pPr>
            <a:lvl9pPr marL="15355724" indent="0" algn="ctr">
              <a:buNone/>
              <a:defRPr sz="672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41E-2986-4AB6-976B-461787D29059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33762-E12B-4FA3-B225-E4314E89CF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37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41E-2986-4AB6-976B-461787D29059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33762-E12B-4FA3-B225-E4314E89CF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40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5" y="1724964"/>
            <a:ext cx="11041380" cy="2745689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5" y="1724964"/>
            <a:ext cx="32484060" cy="2745689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41E-2986-4AB6-976B-461787D29059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33762-E12B-4FA3-B225-E4314E89CF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47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41E-2986-4AB6-976B-461787D29059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33762-E12B-4FA3-B225-E4314E89CF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17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5" y="8077329"/>
            <a:ext cx="44165520" cy="13477201"/>
          </a:xfrm>
        </p:spPr>
        <p:txBody>
          <a:bodyPr anchor="b"/>
          <a:lstStyle>
            <a:lvl1pPr>
              <a:defRPr sz="2519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5" y="21682028"/>
            <a:ext cx="44165520" cy="7087342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82000"/>
                  </a:schemeClr>
                </a:solidFill>
              </a:defRPr>
            </a:lvl1pPr>
            <a:lvl2pPr marL="1919468" indent="0">
              <a:buNone/>
              <a:defRPr sz="8400">
                <a:solidFill>
                  <a:schemeClr val="tx1">
                    <a:tint val="82000"/>
                  </a:schemeClr>
                </a:solidFill>
              </a:defRPr>
            </a:lvl2pPr>
            <a:lvl3pPr marL="3838926" indent="0">
              <a:buNone/>
              <a:defRPr sz="7560">
                <a:solidFill>
                  <a:schemeClr val="tx1">
                    <a:tint val="82000"/>
                  </a:schemeClr>
                </a:solidFill>
              </a:defRPr>
            </a:lvl3pPr>
            <a:lvl4pPr marL="5758394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4pPr>
            <a:lvl5pPr marL="7677862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5pPr>
            <a:lvl6pPr marL="9597330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6pPr>
            <a:lvl7pPr marL="11516788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7pPr>
            <a:lvl8pPr marL="13436256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8pPr>
            <a:lvl9pPr marL="15355724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41E-2986-4AB6-976B-461787D29059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33762-E12B-4FA3-B225-E4314E89CF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864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624812"/>
            <a:ext cx="21762720" cy="205570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624812"/>
            <a:ext cx="21762720" cy="205570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41E-2986-4AB6-976B-461787D29059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33762-E12B-4FA3-B225-E4314E89CF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6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3" y="1724966"/>
            <a:ext cx="44165520" cy="626236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3" y="7942328"/>
            <a:ext cx="21662704" cy="3892412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19468" indent="0">
              <a:buNone/>
              <a:defRPr sz="8400" b="1"/>
            </a:lvl2pPr>
            <a:lvl3pPr marL="3838926" indent="0">
              <a:buNone/>
              <a:defRPr sz="7560" b="1"/>
            </a:lvl3pPr>
            <a:lvl4pPr marL="5758394" indent="0">
              <a:buNone/>
              <a:defRPr sz="6720" b="1"/>
            </a:lvl4pPr>
            <a:lvl5pPr marL="7677862" indent="0">
              <a:buNone/>
              <a:defRPr sz="6720" b="1"/>
            </a:lvl5pPr>
            <a:lvl6pPr marL="9597330" indent="0">
              <a:buNone/>
              <a:defRPr sz="6720" b="1"/>
            </a:lvl6pPr>
            <a:lvl7pPr marL="11516788" indent="0">
              <a:buNone/>
              <a:defRPr sz="6720" b="1"/>
            </a:lvl7pPr>
            <a:lvl8pPr marL="13436256" indent="0">
              <a:buNone/>
              <a:defRPr sz="6720" b="1"/>
            </a:lvl8pPr>
            <a:lvl9pPr marL="15355724" indent="0">
              <a:buNone/>
              <a:defRPr sz="672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3" y="11834740"/>
            <a:ext cx="21662704" cy="174071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5" y="7942328"/>
            <a:ext cx="21769393" cy="3892412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19468" indent="0">
              <a:buNone/>
              <a:defRPr sz="8400" b="1"/>
            </a:lvl2pPr>
            <a:lvl3pPr marL="3838926" indent="0">
              <a:buNone/>
              <a:defRPr sz="7560" b="1"/>
            </a:lvl3pPr>
            <a:lvl4pPr marL="5758394" indent="0">
              <a:buNone/>
              <a:defRPr sz="6720" b="1"/>
            </a:lvl4pPr>
            <a:lvl5pPr marL="7677862" indent="0">
              <a:buNone/>
              <a:defRPr sz="6720" b="1"/>
            </a:lvl5pPr>
            <a:lvl6pPr marL="9597330" indent="0">
              <a:buNone/>
              <a:defRPr sz="6720" b="1"/>
            </a:lvl6pPr>
            <a:lvl7pPr marL="11516788" indent="0">
              <a:buNone/>
              <a:defRPr sz="6720" b="1"/>
            </a:lvl7pPr>
            <a:lvl8pPr marL="13436256" indent="0">
              <a:buNone/>
              <a:defRPr sz="6720" b="1"/>
            </a:lvl8pPr>
            <a:lvl9pPr marL="15355724" indent="0">
              <a:buNone/>
              <a:defRPr sz="672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5" y="11834740"/>
            <a:ext cx="21769393" cy="174071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41E-2986-4AB6-976B-461787D29059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33762-E12B-4FA3-B225-E4314E89CF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807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41E-2986-4AB6-976B-461787D29059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33762-E12B-4FA3-B225-E4314E89CF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207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41E-2986-4AB6-976B-461787D29059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33762-E12B-4FA3-B225-E4314E89CF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189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8" y="2159952"/>
            <a:ext cx="16515399" cy="7559834"/>
          </a:xfrm>
        </p:spPr>
        <p:txBody>
          <a:bodyPr anchor="b"/>
          <a:lstStyle>
            <a:lvl1pPr>
              <a:defRPr sz="1343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3" y="4664900"/>
            <a:ext cx="25923240" cy="23024494"/>
          </a:xfrm>
        </p:spPr>
        <p:txBody>
          <a:bodyPr/>
          <a:lstStyle>
            <a:lvl1pPr>
              <a:defRPr sz="13431"/>
            </a:lvl1pPr>
            <a:lvl2pPr>
              <a:defRPr sz="11751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8" y="9719788"/>
            <a:ext cx="16515399" cy="18007107"/>
          </a:xfrm>
        </p:spPr>
        <p:txBody>
          <a:bodyPr/>
          <a:lstStyle>
            <a:lvl1pPr marL="0" indent="0">
              <a:buNone/>
              <a:defRPr sz="6720"/>
            </a:lvl1pPr>
            <a:lvl2pPr marL="1919468" indent="0">
              <a:buNone/>
              <a:defRPr sz="5880"/>
            </a:lvl2pPr>
            <a:lvl3pPr marL="3838926" indent="0">
              <a:buNone/>
              <a:defRPr sz="5040"/>
            </a:lvl3pPr>
            <a:lvl4pPr marL="5758394" indent="0">
              <a:buNone/>
              <a:defRPr sz="4200"/>
            </a:lvl4pPr>
            <a:lvl5pPr marL="7677862" indent="0">
              <a:buNone/>
              <a:defRPr sz="4200"/>
            </a:lvl5pPr>
            <a:lvl6pPr marL="9597330" indent="0">
              <a:buNone/>
              <a:defRPr sz="4200"/>
            </a:lvl6pPr>
            <a:lvl7pPr marL="11516788" indent="0">
              <a:buNone/>
              <a:defRPr sz="4200"/>
            </a:lvl7pPr>
            <a:lvl8pPr marL="13436256" indent="0">
              <a:buNone/>
              <a:defRPr sz="4200"/>
            </a:lvl8pPr>
            <a:lvl9pPr marL="15355724" indent="0">
              <a:buNone/>
              <a:defRPr sz="4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41E-2986-4AB6-976B-461787D29059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33762-E12B-4FA3-B225-E4314E89CF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57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8" y="2159952"/>
            <a:ext cx="16515399" cy="7559834"/>
          </a:xfrm>
        </p:spPr>
        <p:txBody>
          <a:bodyPr anchor="b"/>
          <a:lstStyle>
            <a:lvl1pPr>
              <a:defRPr sz="1343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3" y="4664900"/>
            <a:ext cx="25923240" cy="23024494"/>
          </a:xfrm>
        </p:spPr>
        <p:txBody>
          <a:bodyPr anchor="t"/>
          <a:lstStyle>
            <a:lvl1pPr marL="0" indent="0">
              <a:buNone/>
              <a:defRPr sz="13431"/>
            </a:lvl1pPr>
            <a:lvl2pPr marL="1919468" indent="0">
              <a:buNone/>
              <a:defRPr sz="11751"/>
            </a:lvl2pPr>
            <a:lvl3pPr marL="3838926" indent="0">
              <a:buNone/>
              <a:defRPr sz="10080"/>
            </a:lvl3pPr>
            <a:lvl4pPr marL="5758394" indent="0">
              <a:buNone/>
              <a:defRPr sz="8400"/>
            </a:lvl4pPr>
            <a:lvl5pPr marL="7677862" indent="0">
              <a:buNone/>
              <a:defRPr sz="8400"/>
            </a:lvl5pPr>
            <a:lvl6pPr marL="9597330" indent="0">
              <a:buNone/>
              <a:defRPr sz="8400"/>
            </a:lvl6pPr>
            <a:lvl7pPr marL="11516788" indent="0">
              <a:buNone/>
              <a:defRPr sz="8400"/>
            </a:lvl7pPr>
            <a:lvl8pPr marL="13436256" indent="0">
              <a:buNone/>
              <a:defRPr sz="8400"/>
            </a:lvl8pPr>
            <a:lvl9pPr marL="15355724" indent="0">
              <a:buNone/>
              <a:defRPr sz="84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8" y="9719788"/>
            <a:ext cx="16515399" cy="18007107"/>
          </a:xfrm>
        </p:spPr>
        <p:txBody>
          <a:bodyPr/>
          <a:lstStyle>
            <a:lvl1pPr marL="0" indent="0">
              <a:buNone/>
              <a:defRPr sz="6720"/>
            </a:lvl1pPr>
            <a:lvl2pPr marL="1919468" indent="0">
              <a:buNone/>
              <a:defRPr sz="5880"/>
            </a:lvl2pPr>
            <a:lvl3pPr marL="3838926" indent="0">
              <a:buNone/>
              <a:defRPr sz="5040"/>
            </a:lvl3pPr>
            <a:lvl4pPr marL="5758394" indent="0">
              <a:buNone/>
              <a:defRPr sz="4200"/>
            </a:lvl4pPr>
            <a:lvl5pPr marL="7677862" indent="0">
              <a:buNone/>
              <a:defRPr sz="4200"/>
            </a:lvl5pPr>
            <a:lvl6pPr marL="9597330" indent="0">
              <a:buNone/>
              <a:defRPr sz="4200"/>
            </a:lvl6pPr>
            <a:lvl7pPr marL="11516788" indent="0">
              <a:buNone/>
              <a:defRPr sz="4200"/>
            </a:lvl7pPr>
            <a:lvl8pPr marL="13436256" indent="0">
              <a:buNone/>
              <a:defRPr sz="4200"/>
            </a:lvl8pPr>
            <a:lvl9pPr marL="15355724" indent="0">
              <a:buNone/>
              <a:defRPr sz="4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41E-2986-4AB6-976B-461787D29059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33762-E12B-4FA3-B225-E4314E89CF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50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24966"/>
            <a:ext cx="44165520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624812"/>
            <a:ext cx="44165520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029342"/>
            <a:ext cx="1152144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029342"/>
            <a:ext cx="1728216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029342"/>
            <a:ext cx="1152144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13A0D01-F3CB-AF16-9981-8E2EE01254E6}"/>
              </a:ext>
            </a:extLst>
          </p:cNvPr>
          <p:cNvSpPr/>
          <p:nvPr userDrawn="1"/>
        </p:nvSpPr>
        <p:spPr>
          <a:xfrm>
            <a:off x="43549086" y="277263"/>
            <a:ext cx="7657319" cy="4110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it-IT" sz="1717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9858DE5-1962-C1E9-A7F3-7318826A8D93}"/>
              </a:ext>
            </a:extLst>
          </p:cNvPr>
          <p:cNvSpPr/>
          <p:nvPr userDrawn="1"/>
        </p:nvSpPr>
        <p:spPr>
          <a:xfrm>
            <a:off x="5" y="277258"/>
            <a:ext cx="7657319" cy="41104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717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1C01E04-1829-1F2C-D430-3806911BB1BD}"/>
              </a:ext>
            </a:extLst>
          </p:cNvPr>
          <p:cNvSpPr/>
          <p:nvPr userDrawn="1"/>
        </p:nvSpPr>
        <p:spPr>
          <a:xfrm>
            <a:off x="7657323" y="15241"/>
            <a:ext cx="35891772" cy="43724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35000">
                <a:schemeClr val="tx2">
                  <a:lumMod val="25000"/>
                  <a:lumOff val="75000"/>
                </a:schemeClr>
              </a:gs>
              <a:gs pos="100000">
                <a:srgbClr val="46B1E1"/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17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29E7902-A699-CE28-4962-63D61E20F6F4}"/>
              </a:ext>
            </a:extLst>
          </p:cNvPr>
          <p:cNvSpPr/>
          <p:nvPr userDrawn="1"/>
        </p:nvSpPr>
        <p:spPr>
          <a:xfrm>
            <a:off x="9" y="1"/>
            <a:ext cx="51206400" cy="3651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17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FD1A46E-4597-A19F-B114-F0A121D93038}"/>
              </a:ext>
            </a:extLst>
          </p:cNvPr>
          <p:cNvSpPr/>
          <p:nvPr userDrawn="1"/>
        </p:nvSpPr>
        <p:spPr>
          <a:xfrm rot="16200000">
            <a:off x="5524452" y="2294366"/>
            <a:ext cx="4372451" cy="3382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17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4534B49-04A9-9231-CEE8-2EDA5B5312CB}"/>
              </a:ext>
            </a:extLst>
          </p:cNvPr>
          <p:cNvSpPr/>
          <p:nvPr userDrawn="1"/>
        </p:nvSpPr>
        <p:spPr>
          <a:xfrm rot="16200000">
            <a:off x="41402616" y="2159930"/>
            <a:ext cx="4292987" cy="3382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17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E33DCD3-F2A4-8CB1-B05A-9A173A024E85}"/>
              </a:ext>
            </a:extLst>
          </p:cNvPr>
          <p:cNvSpPr/>
          <p:nvPr userDrawn="1"/>
        </p:nvSpPr>
        <p:spPr>
          <a:xfrm>
            <a:off x="9" y="4387691"/>
            <a:ext cx="51206400" cy="3651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17"/>
          </a:p>
        </p:txBody>
      </p:sp>
    </p:spTree>
    <p:extLst>
      <p:ext uri="{BB962C8B-B14F-4D97-AF65-F5344CB8AC3E}">
        <p14:creationId xmlns:p14="http://schemas.microsoft.com/office/powerpoint/2010/main" val="219385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3838926" rtl="0" eaLnBrk="1" latinLnBrk="0" hangingPunct="1">
        <a:lnSpc>
          <a:spcPct val="90000"/>
        </a:lnSpc>
        <a:spcBef>
          <a:spcPct val="0"/>
        </a:spcBef>
        <a:buNone/>
        <a:defRPr sz="184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734" indent="-959734" algn="l" defTabSz="3838926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51" kern="1200">
          <a:solidFill>
            <a:schemeClr val="tx1"/>
          </a:solidFill>
          <a:latin typeface="+mn-lt"/>
          <a:ea typeface="+mn-ea"/>
          <a:cs typeface="+mn-cs"/>
        </a:defRPr>
      </a:lvl1pPr>
      <a:lvl2pPr marL="2879202" indent="-959734" algn="l" defTabSz="3838926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60" indent="-959734" algn="l" defTabSz="3838926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128" indent="-959734" algn="l" defTabSz="3838926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96" indent="-959734" algn="l" defTabSz="3838926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57054" indent="-959734" algn="l" defTabSz="3838926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522" indent="-959734" algn="l" defTabSz="3838926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990" indent="-959734" algn="l" defTabSz="3838926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448" indent="-959734" algn="l" defTabSz="3838926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8926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68" algn="l" defTabSz="3838926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38926" algn="l" defTabSz="3838926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94" algn="l" defTabSz="3838926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77862" algn="l" defTabSz="3838926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597330" algn="l" defTabSz="3838926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788" algn="l" defTabSz="3838926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256" algn="l" defTabSz="3838926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724" algn="l" defTabSz="3838926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tiff"/><Relationship Id="rId26" Type="http://schemas.openxmlformats.org/officeDocument/2006/relationships/image" Target="../media/image23.tiff"/><Relationship Id="rId3" Type="http://schemas.openxmlformats.org/officeDocument/2006/relationships/image" Target="../media/image1.png"/><Relationship Id="rId21" Type="http://schemas.openxmlformats.org/officeDocument/2006/relationships/image" Target="../media/image18.tiff"/><Relationship Id="rId7" Type="http://schemas.openxmlformats.org/officeDocument/2006/relationships/image" Target="../media/image5.png"/><Relationship Id="rId12" Type="http://schemas.openxmlformats.org/officeDocument/2006/relationships/hyperlink" Target="http://horus.bo.ingv.it/" TargetMode="External"/><Relationship Id="rId17" Type="http://schemas.openxmlformats.org/officeDocument/2006/relationships/image" Target="../media/image14.tiff"/><Relationship Id="rId25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tiff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24" Type="http://schemas.openxmlformats.org/officeDocument/2006/relationships/image" Target="../media/image21.tiff"/><Relationship Id="rId32" Type="http://schemas.openxmlformats.org/officeDocument/2006/relationships/image" Target="../media/image2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tiff"/><Relationship Id="rId28" Type="http://schemas.openxmlformats.org/officeDocument/2006/relationships/image" Target="../media/image25.png"/><Relationship Id="rId10" Type="http://schemas.openxmlformats.org/officeDocument/2006/relationships/image" Target="../media/image8.tiff"/><Relationship Id="rId19" Type="http://schemas.openxmlformats.org/officeDocument/2006/relationships/image" Target="../media/image16.tiff"/><Relationship Id="rId31" Type="http://schemas.openxmlformats.org/officeDocument/2006/relationships/image" Target="../media/image2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1.png"/><Relationship Id="rId22" Type="http://schemas.openxmlformats.org/officeDocument/2006/relationships/image" Target="../media/image19.tiff"/><Relationship Id="rId27" Type="http://schemas.openxmlformats.org/officeDocument/2006/relationships/image" Target="../media/image24.png"/><Relationship Id="rId30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Rettangolo 2118">
            <a:extLst>
              <a:ext uri="{FF2B5EF4-FFF2-40B4-BE49-F238E27FC236}">
                <a16:creationId xmlns:a16="http://schemas.microsoft.com/office/drawing/2014/main" id="{FC4A1BE6-73F6-1A80-E54A-95DF0AF93F29}"/>
              </a:ext>
            </a:extLst>
          </p:cNvPr>
          <p:cNvSpPr/>
          <p:nvPr/>
        </p:nvSpPr>
        <p:spPr>
          <a:xfrm>
            <a:off x="-5355" y="28287373"/>
            <a:ext cx="26038324" cy="411191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35000">
                <a:schemeClr val="tx2">
                  <a:lumMod val="25000"/>
                  <a:lumOff val="75000"/>
                </a:schemeClr>
              </a:gs>
              <a:gs pos="100000">
                <a:srgbClr val="46B1E1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17"/>
          </a:p>
        </p:txBody>
      </p:sp>
      <p:pic>
        <p:nvPicPr>
          <p:cNvPr id="89" name="Immagine 88" descr="Immagine che contiene testo, schermata, Biglietto Post-it, Carattere&#10;&#10;Descrizione generata automaticamente">
            <a:extLst>
              <a:ext uri="{FF2B5EF4-FFF2-40B4-BE49-F238E27FC236}">
                <a16:creationId xmlns:a16="http://schemas.microsoft.com/office/drawing/2014/main" id="{442E6BF7-CBA5-5D1A-312F-6FFBAF839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06" y="20504827"/>
            <a:ext cx="10052328" cy="7488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6FDC2F11-45AF-475D-11D5-327679C4F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603" y="446121"/>
            <a:ext cx="27790215" cy="1726545"/>
          </a:xfrm>
        </p:spPr>
        <p:txBody>
          <a:bodyPr>
            <a:normAutofit fontScale="90000"/>
          </a:bodyPr>
          <a:lstStyle/>
          <a:p>
            <a:r>
              <a:rPr lang="en-US" sz="6664" b="1" dirty="0"/>
              <a:t>Pseudo-prospective earthquakes forecasting experiment in Italy based on temporal variation of the b-value of the Gutenberg-Richter law.</a:t>
            </a:r>
            <a:endParaRPr lang="en-GB" sz="6664" b="1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6BD080DF-63FD-F0BF-0E38-7F806F814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57083" y="1976419"/>
            <a:ext cx="21599256" cy="1218971"/>
          </a:xfrm>
        </p:spPr>
        <p:txBody>
          <a:bodyPr>
            <a:normAutofit/>
          </a:bodyPr>
          <a:lstStyle/>
          <a:p>
            <a:r>
              <a:rPr lang="en-GB" sz="5525" dirty="0"/>
              <a:t>E. Biondini</a:t>
            </a:r>
            <a:r>
              <a:rPr lang="en-GB" sz="5525" baseline="30000" dirty="0"/>
              <a:t>1</a:t>
            </a:r>
            <a:r>
              <a:rPr lang="en-GB" sz="5525" dirty="0"/>
              <a:t>, F. D’Orazio</a:t>
            </a:r>
            <a:r>
              <a:rPr lang="en-GB" sz="5525" baseline="30000" dirty="0"/>
              <a:t>1</a:t>
            </a:r>
            <a:r>
              <a:rPr lang="en-GB" sz="5525" dirty="0"/>
              <a:t>, B. Lolli</a:t>
            </a:r>
            <a:r>
              <a:rPr lang="en-GB" sz="5525" baseline="30000" dirty="0"/>
              <a:t>2,1</a:t>
            </a:r>
            <a:r>
              <a:rPr lang="en-GB" sz="5525" dirty="0"/>
              <a:t> and P. Gasperini</a:t>
            </a:r>
            <a:r>
              <a:rPr lang="en-GB" sz="5525" baseline="30000" dirty="0"/>
              <a:t>1,2</a:t>
            </a:r>
            <a:r>
              <a:rPr lang="en-GB" sz="5525" dirty="0"/>
              <a:t> </a:t>
            </a:r>
            <a:endParaRPr lang="en-GB" sz="5525" baseline="30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D03028-77B8-805A-E9F5-310B40C30149}"/>
              </a:ext>
            </a:extLst>
          </p:cNvPr>
          <p:cNvSpPr txBox="1"/>
          <p:nvPr/>
        </p:nvSpPr>
        <p:spPr>
          <a:xfrm>
            <a:off x="14990178" y="2815355"/>
            <a:ext cx="20353657" cy="1554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856" baseline="30000" dirty="0">
                <a:solidFill>
                  <a:srgbClr val="000000"/>
                </a:solidFill>
                <a:ea typeface="Verdana" panose="020B0604030504040204" pitchFamily="34" charset="0"/>
              </a:rPr>
              <a:t>1</a:t>
            </a:r>
            <a:r>
              <a:rPr lang="it-IT" sz="2856" i="1" dirty="0">
                <a:solidFill>
                  <a:srgbClr val="000000"/>
                </a:solidFill>
                <a:ea typeface="Verdana" panose="020B0604030504040204" pitchFamily="34" charset="0"/>
              </a:rPr>
              <a:t>Dipartimento di Fisica e Astronomia, Università di Bologna, Bologna, I-</a:t>
            </a:r>
            <a:r>
              <a:rPr lang="it-IT" sz="2856" dirty="0">
                <a:solidFill>
                  <a:srgbClr val="000000"/>
                </a:solidFill>
                <a:ea typeface="Verdana" panose="020B0604030504040204" pitchFamily="34" charset="0"/>
              </a:rPr>
              <a:t>40127</a:t>
            </a:r>
            <a:r>
              <a:rPr lang="it-IT" sz="2856" i="1" dirty="0">
                <a:solidFill>
                  <a:srgbClr val="000000"/>
                </a:solidFill>
                <a:ea typeface="Verdana" panose="020B0604030504040204" pitchFamily="34" charset="0"/>
              </a:rPr>
              <a:t>, </a:t>
            </a:r>
            <a:r>
              <a:rPr lang="en-US" sz="2856" i="1" dirty="0">
                <a:solidFill>
                  <a:srgbClr val="000000"/>
                </a:solidFill>
                <a:ea typeface="Verdana" panose="020B0604030504040204" pitchFamily="34" charset="0"/>
              </a:rPr>
              <a:t>Italy</a:t>
            </a:r>
            <a:r>
              <a:rPr lang="it-IT" sz="2856" i="1" dirty="0">
                <a:solidFill>
                  <a:srgbClr val="000000"/>
                </a:solidFill>
                <a:ea typeface="Verdana" panose="020B0604030504040204" pitchFamily="34" charset="0"/>
              </a:rPr>
              <a:t>. E-mail: </a:t>
            </a:r>
            <a:r>
              <a:rPr lang="it-IT" sz="2856" i="1" dirty="0">
                <a:solidFill>
                  <a:srgbClr val="0000FF"/>
                </a:solidFill>
                <a:ea typeface="Verdana" panose="020B0604030504040204" pitchFamily="34" charset="0"/>
              </a:rPr>
              <a:t>emanuele.biondini2@unibo.it</a:t>
            </a:r>
            <a:r>
              <a:rPr lang="it-IT" sz="2856" i="1" dirty="0">
                <a:solidFill>
                  <a:srgbClr val="000000"/>
                </a:solidFill>
                <a:ea typeface="Verdana" panose="020B0604030504040204" pitchFamily="34" charset="0"/>
              </a:rPr>
              <a:t>; </a:t>
            </a:r>
            <a:r>
              <a:rPr lang="it-IT" sz="2856" i="1" dirty="0">
                <a:solidFill>
                  <a:srgbClr val="0000FF"/>
                </a:solidFill>
                <a:ea typeface="Verdana" panose="020B0604030504040204" pitchFamily="34" charset="0"/>
              </a:rPr>
              <a:t>flavia.dorazio@studio.unibo.it; paolo.gasperini@unibo.it </a:t>
            </a:r>
          </a:p>
          <a:p>
            <a:pPr algn="ctr">
              <a:lnSpc>
                <a:spcPct val="100000"/>
              </a:lnSpc>
            </a:pPr>
            <a:r>
              <a:rPr lang="it-IT" sz="933" i="1" dirty="0">
                <a:solidFill>
                  <a:srgbClr val="0000FF"/>
                </a:solidFill>
                <a:ea typeface="Verdana" panose="020B0604030504040204" pitchFamily="34" charset="0"/>
              </a:rPr>
              <a:t>. </a:t>
            </a:r>
          </a:p>
          <a:p>
            <a:pPr algn="ctr"/>
            <a:r>
              <a:rPr lang="it-IT" sz="2856" i="1" baseline="30000" dirty="0">
                <a:ea typeface="Verdana" panose="020B0604030504040204" pitchFamily="34" charset="0"/>
              </a:rPr>
              <a:t>2</a:t>
            </a:r>
            <a:r>
              <a:rPr lang="it-IT" sz="2856" i="1" dirty="0">
                <a:ea typeface="Verdana" panose="020B0604030504040204" pitchFamily="34" charset="0"/>
              </a:rPr>
              <a:t>Istituto Nazionale di Geofisica e Vulcanologia, Sezione di Bologna, Italy. E-mail: </a:t>
            </a:r>
            <a:r>
              <a:rPr lang="it-IT" sz="2856" i="1" dirty="0">
                <a:solidFill>
                  <a:srgbClr val="0000FF"/>
                </a:solidFill>
                <a:ea typeface="Verdana" panose="020B0604030504040204" pitchFamily="34" charset="0"/>
              </a:rPr>
              <a:t>barbara.lolli@ingv.it </a:t>
            </a:r>
            <a:endParaRPr lang="en-GB" sz="2856" i="1" dirty="0">
              <a:solidFill>
                <a:srgbClr val="0000FF"/>
              </a:solidFill>
              <a:ea typeface="Verdana" panose="020B0604030504040204" pitchFamily="34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DAD3D89D-321F-3B32-CBA0-C5B787B61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504" y="446121"/>
            <a:ext cx="2331485" cy="3751113"/>
          </a:xfrm>
          <a:prstGeom prst="rect">
            <a:avLst/>
          </a:prstGeom>
        </p:spPr>
      </p:pic>
      <p:pic>
        <p:nvPicPr>
          <p:cNvPr id="27" name="Immagine 26" descr="Immagine che contiene testo, Carattere, cerchio, logo&#10;&#10;Descrizione generata automaticamente">
            <a:extLst>
              <a:ext uri="{FF2B5EF4-FFF2-40B4-BE49-F238E27FC236}">
                <a16:creationId xmlns:a16="http://schemas.microsoft.com/office/drawing/2014/main" id="{D91506FA-9396-6578-3ECE-868A8CDE3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6" y="538250"/>
            <a:ext cx="6401836" cy="3685799"/>
          </a:xfrm>
          <a:prstGeom prst="rect">
            <a:avLst/>
          </a:prstGeom>
        </p:spPr>
      </p:pic>
      <p:pic>
        <p:nvPicPr>
          <p:cNvPr id="41" name="Immagine 40" descr="Immagine che contiene mappa, testo, atlante&#10;&#10;Descrizione generata automaticamente">
            <a:extLst>
              <a:ext uri="{FF2B5EF4-FFF2-40B4-BE49-F238E27FC236}">
                <a16:creationId xmlns:a16="http://schemas.microsoft.com/office/drawing/2014/main" id="{10FFE414-124C-B4B9-F945-F1A4FE8E5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540" y="4809968"/>
            <a:ext cx="9075550" cy="10290085"/>
          </a:xfrm>
          <a:prstGeom prst="rect">
            <a:avLst/>
          </a:prstGeom>
        </p:spPr>
      </p:pic>
      <p:pic>
        <p:nvPicPr>
          <p:cNvPr id="43" name="Immagine 4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8A8003F-4A0F-A9D8-7A75-67708D2B6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054" y="17663667"/>
            <a:ext cx="9952901" cy="976038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4AA3A9-EA26-F664-E219-07A61D906DEF}"/>
              </a:ext>
            </a:extLst>
          </p:cNvPr>
          <p:cNvSpPr txBox="1"/>
          <p:nvPr/>
        </p:nvSpPr>
        <p:spPr>
          <a:xfrm>
            <a:off x="190384" y="4784958"/>
            <a:ext cx="15768069" cy="6494085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rgbClr val="46B1E1"/>
                </a:solidFill>
              </a:rPr>
              <a:t>1- Abstract</a:t>
            </a:r>
          </a:p>
          <a:p>
            <a:pPr algn="just"/>
            <a:r>
              <a:rPr lang="en-US" sz="2400" dirty="0">
                <a:ea typeface="Verdana" panose="020B0604030504040204" pitchFamily="34" charset="0"/>
              </a:rPr>
              <a:t>The analysis of </a:t>
            </a:r>
            <a:r>
              <a:rPr lang="en-US" sz="2400" dirty="0" err="1">
                <a:ea typeface="Verdana" panose="020B0604030504040204" pitchFamily="34" charset="0"/>
              </a:rPr>
              <a:t>spatio</a:t>
            </a:r>
            <a:r>
              <a:rPr lang="en-US" sz="2400" dirty="0">
                <a:ea typeface="Verdana" panose="020B0604030504040204" pitchFamily="34" charset="0"/>
              </a:rPr>
              <a:t>-temporal variations of the </a:t>
            </a:r>
            <a:r>
              <a:rPr lang="en-US" sz="2400" b="1" dirty="0">
                <a:ea typeface="Verdana" panose="020B0604030504040204" pitchFamily="34" charset="0"/>
              </a:rPr>
              <a:t>b-value</a:t>
            </a:r>
            <a:r>
              <a:rPr lang="en-US" sz="2400" dirty="0">
                <a:ea typeface="Verdana" panose="020B0604030504040204" pitchFamily="34" charset="0"/>
              </a:rPr>
              <a:t> of the </a:t>
            </a:r>
            <a:r>
              <a:rPr lang="en-US" sz="2400" b="1" dirty="0">
                <a:ea typeface="Verdana" panose="020B0604030504040204" pitchFamily="34" charset="0"/>
              </a:rPr>
              <a:t>frequency-magnitude distribution (</a:t>
            </a:r>
            <a:r>
              <a:rPr lang="en-US" sz="2400" dirty="0">
                <a:ea typeface="Verdana" panose="020B0604030504040204" pitchFamily="34" charset="0"/>
              </a:rPr>
              <a:t>Gutenberg and Richter, 1944) of earthquake occurrence can be considered an important indicator for understanding the processes preceding strong seismic events. Indeed, this parameter is </a:t>
            </a:r>
            <a:r>
              <a:rPr lang="en-US" sz="2400" b="1" dirty="0">
                <a:ea typeface="Verdana" panose="020B0604030504040204" pitchFamily="34" charset="0"/>
              </a:rPr>
              <a:t>inversely correlated </a:t>
            </a:r>
            <a:r>
              <a:rPr lang="en-US" sz="2400" dirty="0">
                <a:ea typeface="Verdana" panose="020B0604030504040204" pitchFamily="34" charset="0"/>
              </a:rPr>
              <a:t>to the accumulation of </a:t>
            </a:r>
            <a:r>
              <a:rPr lang="en-US" sz="2400" b="1" dirty="0">
                <a:ea typeface="Verdana" panose="020B0604030504040204" pitchFamily="34" charset="0"/>
              </a:rPr>
              <a:t>differential stress in crustal rocks </a:t>
            </a:r>
            <a:r>
              <a:rPr lang="it-IT" sz="2400" b="1" dirty="0">
                <a:ea typeface="Verdana" panose="020B0604030504040204" pitchFamily="34" charset="0"/>
              </a:rPr>
              <a:t>(</a:t>
            </a:r>
            <a:r>
              <a:rPr lang="it-IT" sz="2400" dirty="0">
                <a:ea typeface="Verdana" panose="020B0604030504040204" pitchFamily="34" charset="0"/>
              </a:rPr>
              <a:t>Scholz, 1968)</a:t>
            </a:r>
            <a:r>
              <a:rPr lang="en-US" sz="2400" dirty="0">
                <a:ea typeface="Verdana" panose="020B0604030504040204" pitchFamily="34" charset="0"/>
              </a:rPr>
              <a:t>. </a:t>
            </a:r>
          </a:p>
          <a:p>
            <a:pPr algn="just"/>
            <a:r>
              <a:rPr lang="en-US" sz="2400" b="1" dirty="0">
                <a:ea typeface="Verdana" panose="020B0604030504040204" pitchFamily="34" charset="0"/>
              </a:rPr>
              <a:t>Variations</a:t>
            </a:r>
            <a:r>
              <a:rPr lang="en-US" sz="2400" dirty="0">
                <a:ea typeface="Verdana" panose="020B0604030504040204" pitchFamily="34" charset="0"/>
              </a:rPr>
              <a:t> in the </a:t>
            </a:r>
            <a:r>
              <a:rPr lang="en-US" sz="2400" b="1" dirty="0">
                <a:ea typeface="Verdana" panose="020B0604030504040204" pitchFamily="34" charset="0"/>
              </a:rPr>
              <a:t>b-value</a:t>
            </a:r>
            <a:r>
              <a:rPr lang="en-US" sz="2400" dirty="0">
                <a:ea typeface="Verdana" panose="020B0604030504040204" pitchFamily="34" charset="0"/>
              </a:rPr>
              <a:t> can therefore provide </a:t>
            </a:r>
            <a:r>
              <a:rPr lang="en-US" sz="2400" b="1" dirty="0">
                <a:ea typeface="Verdana" panose="020B0604030504040204" pitchFamily="34" charset="0"/>
              </a:rPr>
              <a:t>valuable information </a:t>
            </a:r>
            <a:r>
              <a:rPr lang="en-US" sz="2400" dirty="0">
                <a:ea typeface="Verdana" panose="020B0604030504040204" pitchFamily="34" charset="0"/>
              </a:rPr>
              <a:t>about the state of stress and the probability of earthquakes occurring in a specific geographic region. Such </a:t>
            </a:r>
            <a:r>
              <a:rPr lang="en-US" sz="2400" b="1" dirty="0" err="1">
                <a:ea typeface="Verdana" panose="020B0604030504040204" pitchFamily="34" charset="0"/>
              </a:rPr>
              <a:t>spatio</a:t>
            </a:r>
            <a:r>
              <a:rPr lang="en-US" sz="2400" b="1" dirty="0">
                <a:ea typeface="Verdana" panose="020B0604030504040204" pitchFamily="34" charset="0"/>
              </a:rPr>
              <a:t>-temporal variations </a:t>
            </a:r>
            <a:r>
              <a:rPr lang="en-US" sz="2400" dirty="0">
                <a:ea typeface="Verdana" panose="020B0604030504040204" pitchFamily="34" charset="0"/>
              </a:rPr>
              <a:t>can then be analyzed as a </a:t>
            </a:r>
            <a:r>
              <a:rPr lang="en-US" sz="2400" b="1" dirty="0">
                <a:ea typeface="Verdana" panose="020B0604030504040204" pitchFamily="34" charset="0"/>
              </a:rPr>
              <a:t>precursor signal</a:t>
            </a:r>
            <a:r>
              <a:rPr lang="en-US" sz="2400" dirty="0">
                <a:ea typeface="Verdana" panose="020B0604030504040204" pitchFamily="34" charset="0"/>
              </a:rPr>
              <a:t> of strong seismic events. In fact, in many cases, the </a:t>
            </a:r>
            <a:r>
              <a:rPr lang="en-US" sz="2400" b="1" dirty="0">
                <a:ea typeface="Verdana" panose="020B0604030504040204" pitchFamily="34" charset="0"/>
              </a:rPr>
              <a:t>b-value tends to decrease </a:t>
            </a:r>
            <a:r>
              <a:rPr lang="en-US" sz="2400" dirty="0">
                <a:ea typeface="Verdana" panose="020B0604030504040204" pitchFamily="34" charset="0"/>
              </a:rPr>
              <a:t>in the preparatory stages of a strong earthquake, and then suddenly increase after the main shock has occurred (Gulia et al., 2018). </a:t>
            </a:r>
          </a:p>
          <a:p>
            <a:pPr algn="just"/>
            <a:r>
              <a:rPr lang="en-US" sz="2400" b="1" dirty="0">
                <a:ea typeface="Verdana" panose="020B0604030504040204" pitchFamily="34" charset="0"/>
              </a:rPr>
              <a:t>To evaluate this hypothesis</a:t>
            </a:r>
            <a:r>
              <a:rPr lang="en-US" sz="2400" dirty="0">
                <a:ea typeface="Verdana" panose="020B0604030504040204" pitchFamily="34" charset="0"/>
              </a:rPr>
              <a:t>, an </a:t>
            </a:r>
            <a:r>
              <a:rPr lang="en-US" sz="2400" b="1" dirty="0">
                <a:ea typeface="Verdana" panose="020B0604030504040204" pitchFamily="34" charset="0"/>
              </a:rPr>
              <a:t>alarm-based</a:t>
            </a:r>
            <a:r>
              <a:rPr lang="en-US" sz="2400" dirty="0">
                <a:ea typeface="Verdana" panose="020B0604030504040204" pitchFamily="34" charset="0"/>
              </a:rPr>
              <a:t> forecasting </a:t>
            </a:r>
            <a:r>
              <a:rPr lang="en-US" sz="2400" b="1" dirty="0">
                <a:ea typeface="Verdana" panose="020B0604030504040204" pitchFamily="34" charset="0"/>
              </a:rPr>
              <a:t>method</a:t>
            </a:r>
            <a:r>
              <a:rPr lang="en-US" sz="2400" dirty="0">
                <a:ea typeface="Verdana" panose="020B0604030504040204" pitchFamily="34" charset="0"/>
              </a:rPr>
              <a:t> using </a:t>
            </a:r>
            <a:r>
              <a:rPr lang="en-US" sz="2400" dirty="0" err="1">
                <a:ea typeface="Verdana" panose="020B0604030504040204" pitchFamily="34" charset="0"/>
              </a:rPr>
              <a:t>spatio</a:t>
            </a:r>
            <a:r>
              <a:rPr lang="en-US" sz="2400" dirty="0">
                <a:ea typeface="Verdana" panose="020B0604030504040204" pitchFamily="34" charset="0"/>
              </a:rPr>
              <a:t>-temporal variations of the b-value as a </a:t>
            </a:r>
            <a:r>
              <a:rPr lang="en-US" sz="2400" b="1" dirty="0">
                <a:ea typeface="Verdana" panose="020B0604030504040204" pitchFamily="34" charset="0"/>
              </a:rPr>
              <a:t>precursor signal </a:t>
            </a:r>
            <a:r>
              <a:rPr lang="en-US" sz="2400" dirty="0">
                <a:ea typeface="Verdana" panose="020B0604030504040204" pitchFamily="34" charset="0"/>
              </a:rPr>
              <a:t>(</a:t>
            </a:r>
            <a:r>
              <a:rPr lang="en-US" sz="2400" b="1" dirty="0">
                <a:ea typeface="Verdana" panose="020B0604030504040204" pitchFamily="34" charset="0"/>
              </a:rPr>
              <a:t>b-model</a:t>
            </a:r>
            <a:r>
              <a:rPr lang="en-US" sz="2400" dirty="0">
                <a:ea typeface="Verdana" panose="020B0604030504040204" pitchFamily="34" charset="0"/>
              </a:rPr>
              <a:t>) is implemented in this work.</a:t>
            </a:r>
          </a:p>
          <a:p>
            <a:pPr algn="just"/>
            <a:r>
              <a:rPr lang="en-US" sz="2400" dirty="0">
                <a:ea typeface="Verdana" panose="020B0604030504040204" pitchFamily="34" charset="0"/>
              </a:rPr>
              <a:t>The </a:t>
            </a:r>
            <a:r>
              <a:rPr lang="en-US" sz="2400" b="1" dirty="0">
                <a:ea typeface="Verdana" panose="020B0604030504040204" pitchFamily="34" charset="0"/>
              </a:rPr>
              <a:t>forecasting capabilities </a:t>
            </a:r>
            <a:r>
              <a:rPr lang="en-US" sz="2400" dirty="0">
                <a:ea typeface="Verdana" panose="020B0604030504040204" pitchFamily="34" charset="0"/>
              </a:rPr>
              <a:t>were assessed using tests and statistics specific to </a:t>
            </a:r>
            <a:r>
              <a:rPr lang="en-US" sz="2400" b="1" dirty="0">
                <a:ea typeface="Verdana" panose="020B0604030504040204" pitchFamily="34" charset="0"/>
              </a:rPr>
              <a:t>alarm-based models</a:t>
            </a:r>
            <a:r>
              <a:rPr lang="en-US" sz="2400" dirty="0">
                <a:ea typeface="Verdana" panose="020B0604030504040204" pitchFamily="34" charset="0"/>
              </a:rPr>
              <a:t>. These capabilities were then compared with those of the </a:t>
            </a:r>
            <a:r>
              <a:rPr lang="en-US" sz="2400" b="1" dirty="0">
                <a:ea typeface="Verdana" panose="020B0604030504040204" pitchFamily="34" charset="0"/>
              </a:rPr>
              <a:t>FORE model </a:t>
            </a:r>
            <a:r>
              <a:rPr lang="en-US" sz="2400" dirty="0">
                <a:ea typeface="Verdana" panose="020B0604030504040204" pitchFamily="34" charset="0"/>
              </a:rPr>
              <a:t>(Gasperini et al., 2021), which uses the occurrence of potential strong foreshocks as a precursor signal, and with those of an </a:t>
            </a:r>
            <a:r>
              <a:rPr lang="en-US" sz="2400" b="1" dirty="0">
                <a:ea typeface="Verdana" panose="020B0604030504040204" pitchFamily="34" charset="0"/>
              </a:rPr>
              <a:t>ETAS-SVP model </a:t>
            </a:r>
            <a:r>
              <a:rPr lang="en-US" sz="2400" dirty="0">
                <a:ea typeface="Verdana" panose="020B0604030504040204" pitchFamily="34" charset="0"/>
              </a:rPr>
              <a:t>(Biondini et al., 2023), both applied using an alarm-based approach.</a:t>
            </a:r>
          </a:p>
          <a:p>
            <a:pPr algn="just"/>
            <a:r>
              <a:rPr lang="en-US" sz="2400" dirty="0">
                <a:ea typeface="Verdana" panose="020B0604030504040204" pitchFamily="34" charset="0"/>
              </a:rPr>
              <a:t> Moreover, we explored both the union (</a:t>
            </a:r>
            <a:r>
              <a:rPr lang="en-US" sz="2400" b="1" dirty="0">
                <a:ea typeface="Verdana" panose="020B0604030504040204" pitchFamily="34" charset="0"/>
              </a:rPr>
              <a:t>United model</a:t>
            </a:r>
            <a:r>
              <a:rPr lang="en-US" sz="2400" dirty="0">
                <a:latin typeface="Aptos" panose="020B0004020202020204" pitchFamily="34" charset="0"/>
                <a:ea typeface="Verdana" panose="020B0604030504040204" pitchFamily="34" charset="0"/>
              </a:rPr>
              <a:t>) and intersection (</a:t>
            </a:r>
            <a:r>
              <a:rPr lang="en-US" sz="2400" b="1" dirty="0">
                <a:latin typeface="Aptos" panose="020B0004020202020204" pitchFamily="34" charset="0"/>
                <a:ea typeface="Verdana" panose="020B0604030504040204" pitchFamily="34" charset="0"/>
              </a:rPr>
              <a:t>Inter model</a:t>
            </a:r>
            <a:r>
              <a:rPr lang="en-US" sz="2400" dirty="0">
                <a:latin typeface="Aptos" panose="020B0004020202020204" pitchFamily="34" charset="0"/>
                <a:ea typeface="Verdana" panose="020B0604030504040204" pitchFamily="34" charset="0"/>
              </a:rPr>
              <a:t>) of the b-value and FORE models to analyze the combined forecasting performance.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1E8AA3-2803-9560-CA76-B79063AA73AD}"/>
              </a:ext>
            </a:extLst>
          </p:cNvPr>
          <p:cNvSpPr txBox="1"/>
          <p:nvPr/>
        </p:nvSpPr>
        <p:spPr>
          <a:xfrm>
            <a:off x="8064376" y="3095448"/>
            <a:ext cx="85656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1" dirty="0">
                <a:latin typeface="+mj-lt"/>
                <a:ea typeface="+mj-ea"/>
                <a:cs typeface="+mj-cs"/>
              </a:rPr>
              <a:t>EGU24-13405 Hall X4 NH4.3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795C2BC-121D-1135-DAAE-7A6BB5F029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758" y="819367"/>
            <a:ext cx="5181344" cy="2390659"/>
          </a:xfrm>
          <a:prstGeom prst="rect">
            <a:avLst/>
          </a:prstGeom>
        </p:spPr>
      </p:pic>
      <p:grpSp>
        <p:nvGrpSpPr>
          <p:cNvPr id="2069" name="Gruppo 2068">
            <a:extLst>
              <a:ext uri="{FF2B5EF4-FFF2-40B4-BE49-F238E27FC236}">
                <a16:creationId xmlns:a16="http://schemas.microsoft.com/office/drawing/2014/main" id="{9DA84262-8FF3-E123-188E-EBD466DDC93C}"/>
              </a:ext>
            </a:extLst>
          </p:cNvPr>
          <p:cNvGrpSpPr>
            <a:grpSpLocks noChangeAspect="1"/>
          </p:cNvGrpSpPr>
          <p:nvPr/>
        </p:nvGrpSpPr>
        <p:grpSpPr>
          <a:xfrm>
            <a:off x="31691428" y="7012154"/>
            <a:ext cx="19263613" cy="4032000"/>
            <a:chOff x="31595804" y="9328328"/>
            <a:chExt cx="17916794" cy="375010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CAD842D-338C-B383-00BF-A5CF093C1CE5}"/>
                </a:ext>
              </a:extLst>
            </p:cNvPr>
            <p:cNvGrpSpPr/>
            <p:nvPr/>
          </p:nvGrpSpPr>
          <p:grpSpPr>
            <a:xfrm>
              <a:off x="31595804" y="9353661"/>
              <a:ext cx="5510403" cy="3715893"/>
              <a:chOff x="17482768" y="16693488"/>
              <a:chExt cx="5510403" cy="3715893"/>
            </a:xfrm>
          </p:grpSpPr>
          <p:pic>
            <p:nvPicPr>
              <p:cNvPr id="14" name="Immagine 13" descr="Immagine che contiene diagramma, testo, Diagramma, linea&#10;&#10;Descrizione generata automaticamente">
                <a:extLst>
                  <a:ext uri="{FF2B5EF4-FFF2-40B4-BE49-F238E27FC236}">
                    <a16:creationId xmlns:a16="http://schemas.microsoft.com/office/drawing/2014/main" id="{0FFC0540-C225-B027-884F-0E821EE9A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2768" y="16693488"/>
                <a:ext cx="5510403" cy="3715893"/>
              </a:xfrm>
              <a:prstGeom prst="rect">
                <a:avLst/>
              </a:prstGeom>
            </p:spPr>
          </p:pic>
          <p:sp>
            <p:nvSpPr>
              <p:cNvPr id="46" name="CasellaDiTesto 71">
                <a:extLst>
                  <a:ext uri="{FF2B5EF4-FFF2-40B4-BE49-F238E27FC236}">
                    <a16:creationId xmlns:a16="http://schemas.microsoft.com/office/drawing/2014/main" id="{FE4DAA27-F829-ABF7-5CE7-0C91E96DCA38}"/>
                  </a:ext>
                </a:extLst>
              </p:cNvPr>
              <p:cNvSpPr txBox="1"/>
              <p:nvPr/>
            </p:nvSpPr>
            <p:spPr>
              <a:xfrm>
                <a:off x="18036665" y="16919873"/>
                <a:ext cx="1619246" cy="343620"/>
              </a:xfrm>
              <a:prstGeom prst="rect">
                <a:avLst/>
              </a:prstGeom>
              <a:solidFill>
                <a:srgbClr val="0062CB"/>
              </a:solidFill>
              <a:ln>
                <a:noFill/>
              </a:ln>
            </p:spPr>
            <p:txBody>
              <a:bodyPr wrap="square" lIns="91439" tIns="45715" rIns="91439" bIns="45715" rtlCol="0" anchor="t">
                <a:spAutoFit/>
              </a:bodyPr>
              <a:lstStyle/>
              <a:p>
                <a:r>
                  <a:rPr lang="it-IT" sz="1801" dirty="0">
                    <a:solidFill>
                      <a:schemeClr val="bg1"/>
                    </a:solidFill>
                  </a:rPr>
                  <a:t>b-value model</a:t>
                </a:r>
              </a:p>
            </p:txBody>
          </p:sp>
        </p:grpSp>
        <p:pic>
          <p:nvPicPr>
            <p:cNvPr id="16" name="Immagine 15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E64F3C66-9522-521E-2C57-3BB63DD4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66399" y="9338535"/>
              <a:ext cx="5429250" cy="3739896"/>
            </a:xfrm>
            <a:prstGeom prst="rect">
              <a:avLst/>
            </a:prstGeom>
          </p:spPr>
        </p:pic>
        <p:pic>
          <p:nvPicPr>
            <p:cNvPr id="18" name="Immagine 17" descr="Immagine che contiene linea, testo, Diagramma, diagramma&#10;&#10;Descrizione generata automaticamente">
              <a:extLst>
                <a:ext uri="{FF2B5EF4-FFF2-40B4-BE49-F238E27FC236}">
                  <a16:creationId xmlns:a16="http://schemas.microsoft.com/office/drawing/2014/main" id="{417306CA-33C9-1E34-7384-73F4BDFF3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5841" y="9328328"/>
              <a:ext cx="6056757" cy="3658743"/>
            </a:xfrm>
            <a:prstGeom prst="rect">
              <a:avLst/>
            </a:prstGeom>
          </p:spPr>
        </p:pic>
      </p:grpSp>
      <p:sp>
        <p:nvSpPr>
          <p:cNvPr id="76" name="Rettangolo 75">
            <a:extLst>
              <a:ext uri="{FF2B5EF4-FFF2-40B4-BE49-F238E27FC236}">
                <a16:creationId xmlns:a16="http://schemas.microsoft.com/office/drawing/2014/main" id="{9B12B549-B103-D77F-3F9B-147D9DB5FE15}"/>
              </a:ext>
            </a:extLst>
          </p:cNvPr>
          <p:cNvSpPr/>
          <p:nvPr/>
        </p:nvSpPr>
        <p:spPr>
          <a:xfrm>
            <a:off x="180737" y="11395477"/>
            <a:ext cx="15787365" cy="6861725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1"/>
          </a:p>
        </p:txBody>
      </p:sp>
      <p:graphicFrame>
        <p:nvGraphicFramePr>
          <p:cNvPr id="80" name="Tabella 79">
            <a:extLst>
              <a:ext uri="{FF2B5EF4-FFF2-40B4-BE49-F238E27FC236}">
                <a16:creationId xmlns:a16="http://schemas.microsoft.com/office/drawing/2014/main" id="{895FCDB8-6BD2-5551-4624-789C32340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936725"/>
              </p:ext>
            </p:extLst>
          </p:nvPr>
        </p:nvGraphicFramePr>
        <p:xfrm>
          <a:off x="371965" y="14848640"/>
          <a:ext cx="14429863" cy="328994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93120">
                  <a:extLst>
                    <a:ext uri="{9D8B030D-6E8A-4147-A177-3AD203B41FA5}">
                      <a16:colId xmlns:a16="http://schemas.microsoft.com/office/drawing/2014/main" val="4063308248"/>
                    </a:ext>
                  </a:extLst>
                </a:gridCol>
                <a:gridCol w="7999323">
                  <a:extLst>
                    <a:ext uri="{9D8B030D-6E8A-4147-A177-3AD203B41FA5}">
                      <a16:colId xmlns:a16="http://schemas.microsoft.com/office/drawing/2014/main" val="2759512695"/>
                    </a:ext>
                  </a:extLst>
                </a:gridCol>
                <a:gridCol w="4237420">
                  <a:extLst>
                    <a:ext uri="{9D8B030D-6E8A-4147-A177-3AD203B41FA5}">
                      <a16:colId xmlns:a16="http://schemas.microsoft.com/office/drawing/2014/main" val="2344082847"/>
                    </a:ext>
                  </a:extLst>
                </a:gridCol>
              </a:tblGrid>
              <a:tr h="4665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2400" b="1" kern="100" dirty="0">
                          <a:effectLst/>
                        </a:rPr>
                        <a:t>Model</a:t>
                      </a:r>
                      <a:endParaRPr lang="it-IT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2400" b="1" kern="100" dirty="0">
                          <a:effectLst/>
                        </a:rPr>
                        <a:t>Precursor</a:t>
                      </a:r>
                      <a:endParaRPr lang="it-IT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2400" b="1" kern="100" dirty="0">
                          <a:effectLst/>
                        </a:rPr>
                        <a:t>Reference </a:t>
                      </a:r>
                      <a:endParaRPr lang="it-IT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93717"/>
                  </a:ext>
                </a:extLst>
              </a:tr>
              <a:tr h="4665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2400" b="1" kern="100" dirty="0">
                          <a:effectLst/>
                        </a:rPr>
                        <a:t>b-model</a:t>
                      </a:r>
                      <a:endParaRPr lang="it-IT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Decrease of the b-value below a certain threshold value.</a:t>
                      </a:r>
                      <a:endParaRPr lang="it-IT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400" kern="100" dirty="0">
                          <a:effectLst/>
                        </a:rPr>
                        <a:t>Biondini et al., (in </a:t>
                      </a:r>
                      <a:r>
                        <a:rPr lang="it-IT" sz="2400" kern="100" dirty="0" err="1">
                          <a:effectLst/>
                        </a:rPr>
                        <a:t>preparation</a:t>
                      </a:r>
                      <a:r>
                        <a:rPr lang="it-IT" sz="2400" kern="100" dirty="0">
                          <a:effectLst/>
                        </a:rPr>
                        <a:t>) </a:t>
                      </a:r>
                      <a:endParaRPr lang="it-IT" sz="24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39201"/>
                  </a:ext>
                </a:extLst>
              </a:tr>
              <a:tr h="4665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FORE</a:t>
                      </a:r>
                      <a:endParaRPr lang="it-IT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Occurrence of a strong potential foreshock.</a:t>
                      </a:r>
                      <a:endParaRPr lang="it-IT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Gasperini et al., (2021)</a:t>
                      </a:r>
                      <a:endParaRPr lang="it-IT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71580"/>
                  </a:ext>
                </a:extLst>
              </a:tr>
              <a:tr h="4665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United model</a:t>
                      </a:r>
                      <a:endParaRPr lang="it-IT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Decrease of b-value or occurrence of a potential foreshock.</a:t>
                      </a:r>
                      <a:endParaRPr lang="it-IT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2400" kern="100" dirty="0">
                          <a:effectLst/>
                        </a:rPr>
                        <a:t>Biondini et al., (in </a:t>
                      </a:r>
                      <a:r>
                        <a:rPr lang="it-IT" sz="2400" kern="100" dirty="0" err="1">
                          <a:effectLst/>
                        </a:rPr>
                        <a:t>preparation</a:t>
                      </a:r>
                      <a:r>
                        <a:rPr lang="it-IT" sz="2400" kern="100" dirty="0">
                          <a:effectLst/>
                        </a:rPr>
                        <a:t>)</a:t>
                      </a:r>
                      <a:endParaRPr lang="it-IT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807371"/>
                  </a:ext>
                </a:extLst>
              </a:tr>
              <a:tr h="95726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Inter model</a:t>
                      </a:r>
                      <a:endParaRPr lang="it-IT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Decrease of b-value concurrently with an occurrence of a potential foreshock.</a:t>
                      </a:r>
                      <a:endParaRPr lang="it-IT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2400" kern="100" dirty="0">
                          <a:effectLst/>
                        </a:rPr>
                        <a:t>Biondini et al., (in </a:t>
                      </a:r>
                      <a:r>
                        <a:rPr lang="it-IT" sz="2400" kern="100" dirty="0" err="1">
                          <a:effectLst/>
                        </a:rPr>
                        <a:t>preparation</a:t>
                      </a:r>
                      <a:r>
                        <a:rPr lang="it-IT" sz="2400" kern="100" dirty="0">
                          <a:effectLst/>
                        </a:rPr>
                        <a:t>)</a:t>
                      </a:r>
                      <a:endParaRPr lang="it-IT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06882"/>
                  </a:ext>
                </a:extLst>
              </a:tr>
              <a:tr h="4665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ETAS-SVP</a:t>
                      </a:r>
                      <a:endParaRPr lang="it-IT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Exceeding the expected rate of an established threshold. </a:t>
                      </a:r>
                      <a:endParaRPr lang="it-IT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320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Biondini et al., (2023) </a:t>
                      </a:r>
                      <a:endParaRPr lang="it-IT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255715"/>
                  </a:ext>
                </a:extLst>
              </a:tr>
            </a:tbl>
          </a:graphicData>
        </a:graphic>
      </p:graphicFrame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B456568E-B785-8424-05E4-FED28F175A2E}"/>
              </a:ext>
            </a:extLst>
          </p:cNvPr>
          <p:cNvSpPr txBox="1"/>
          <p:nvPr/>
        </p:nvSpPr>
        <p:spPr>
          <a:xfrm>
            <a:off x="177312" y="18422188"/>
            <a:ext cx="156744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46B1E1"/>
                </a:solidFill>
              </a:rPr>
              <a:t>3- Alarm-based approach</a:t>
            </a:r>
            <a:endParaRPr lang="en-US" sz="2400" dirty="0"/>
          </a:p>
          <a:p>
            <a:pPr algn="just"/>
            <a:r>
              <a:rPr lang="en-US" sz="2400" dirty="0"/>
              <a:t>The alarm-based approach in </a:t>
            </a:r>
            <a:r>
              <a:rPr lang="en-US" sz="2400" b="1" dirty="0"/>
              <a:t>earthquake forecasting </a:t>
            </a:r>
            <a:r>
              <a:rPr lang="en-US" sz="2400" dirty="0"/>
              <a:t>is based on the </a:t>
            </a:r>
            <a:r>
              <a:rPr lang="en-US" sz="2400" b="1" dirty="0"/>
              <a:t>detection of precursor phenomena </a:t>
            </a:r>
            <a:r>
              <a:rPr lang="en-US" sz="2400" dirty="0"/>
              <a:t>that could indicate an </a:t>
            </a:r>
            <a:r>
              <a:rPr lang="en-US" sz="2400" b="1" dirty="0"/>
              <a:t>impending earthquake</a:t>
            </a:r>
            <a:r>
              <a:rPr lang="en-US" sz="2400" dirty="0"/>
              <a:t>. When one of these signals is detected, an </a:t>
            </a:r>
            <a:r>
              <a:rPr lang="en-US" sz="2400" b="1" dirty="0"/>
              <a:t>alarm</a:t>
            </a:r>
            <a:r>
              <a:rPr lang="en-US" sz="2400" dirty="0"/>
              <a:t> is triggered for that area. If in an alarmed area a </a:t>
            </a:r>
            <a:r>
              <a:rPr lang="en-US" sz="2400" b="1" dirty="0"/>
              <a:t>target earthquake </a:t>
            </a:r>
            <a:r>
              <a:rPr lang="en-US" sz="2400" dirty="0"/>
              <a:t>occurs it is considered as “</a:t>
            </a:r>
            <a:r>
              <a:rPr lang="en-US" sz="2400" b="1" dirty="0"/>
              <a:t>predicted</a:t>
            </a:r>
            <a:r>
              <a:rPr lang="en-US" sz="2400" dirty="0"/>
              <a:t>”. </a:t>
            </a:r>
            <a:endParaRPr lang="it-IT" sz="2400" dirty="0"/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7F1F5908-34F1-76C0-212E-EE96766FF3E4}"/>
              </a:ext>
            </a:extLst>
          </p:cNvPr>
          <p:cNvSpPr txBox="1"/>
          <p:nvPr/>
        </p:nvSpPr>
        <p:spPr>
          <a:xfrm>
            <a:off x="161003" y="11424400"/>
            <a:ext cx="15707062" cy="4023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3"/>
              </a:spcAft>
              <a:tabLst>
                <a:tab pos="457388" algn="l"/>
              </a:tabLst>
            </a:pPr>
            <a:r>
              <a:rPr lang="en-US" sz="2800" b="1" dirty="0">
                <a:solidFill>
                  <a:srgbClr val="46B1E1"/>
                </a:solidFill>
              </a:rPr>
              <a:t>2- Setting up the forecasting experiment</a:t>
            </a:r>
            <a:endParaRPr lang="en-US" sz="2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3045" indent="-343045">
              <a:lnSpc>
                <a:spcPct val="115000"/>
              </a:lnSpc>
              <a:spcAft>
                <a:spcPts val="803"/>
              </a:spcAft>
              <a:buFont typeface="Wingdings" panose="05000000000000000000" pitchFamily="2" charset="2"/>
              <a:buChar char=""/>
              <a:tabLst>
                <a:tab pos="457388" algn="l"/>
              </a:tabLs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 models are fitted to forecast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earthquakes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magnitude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Mw≥5.0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the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Italian geographical region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over a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spatial grid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 337 overlapped squared cells of side L=30√2 km shown in </a:t>
            </a:r>
            <a:r>
              <a:rPr lang="en-US" sz="2400" b="1" kern="100" dirty="0">
                <a:solidFill>
                  <a:srgbClr val="46B1E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Fig. 1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343045" indent="-343045">
              <a:lnSpc>
                <a:spcPct val="115000"/>
              </a:lnSpc>
              <a:spcAft>
                <a:spcPts val="803"/>
              </a:spcAft>
              <a:buFont typeface="Wingdings" panose="05000000000000000000" pitchFamily="2" charset="2"/>
              <a:buChar char=""/>
              <a:tabLst>
                <a:tab pos="457388" algn="l"/>
              </a:tabLs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optimization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the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different precursor signals (see </a:t>
            </a:r>
            <a:r>
              <a:rPr lang="en-US" sz="2400" b="1" kern="100" dirty="0">
                <a:solidFill>
                  <a:srgbClr val="46B1E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Table 1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 been conducted for the period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1990-2004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3045" indent="-343045">
              <a:lnSpc>
                <a:spcPct val="115000"/>
              </a:lnSpc>
              <a:spcAft>
                <a:spcPts val="803"/>
              </a:spcAft>
              <a:buFont typeface="Wingdings" panose="05000000000000000000" pitchFamily="2" charset="2"/>
              <a:buChar char=""/>
              <a:tabLst>
                <a:tab pos="457388" algn="l"/>
              </a:tabLs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used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is the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Homogenized instRUmental Seismic (HORUS) catalog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(Lolli et al. 2020) from 1960 to 2022 (downloadable from </a:t>
            </a:r>
            <a:r>
              <a:rPr lang="en-US" sz="2400" u="sng" kern="100" dirty="0">
                <a:solidFill>
                  <a:srgbClr val="467886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2"/>
              </a:rPr>
              <a:t>http://horus.bo.ingv.it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 </a:t>
            </a:r>
            <a:endParaRPr lang="it-IT" sz="24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3"/>
              </a:spcAft>
              <a:tabLst>
                <a:tab pos="457388" algn="l"/>
              </a:tabLst>
            </a:pPr>
            <a:endParaRPr lang="it-IT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3045" indent="-343045">
              <a:lnSpc>
                <a:spcPct val="115000"/>
              </a:lnSpc>
              <a:spcAft>
                <a:spcPts val="803"/>
              </a:spcAft>
              <a:buFont typeface="Wingdings" panose="05000000000000000000" pitchFamily="2" charset="2"/>
              <a:buChar char=""/>
              <a:tabLst>
                <a:tab pos="457388" algn="l"/>
              </a:tabLst>
            </a:pPr>
            <a:endParaRPr lang="en-US" sz="180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48242512-788E-41FB-D9DC-D56568623448}"/>
              </a:ext>
            </a:extLst>
          </p:cNvPr>
          <p:cNvSpPr txBox="1"/>
          <p:nvPr/>
        </p:nvSpPr>
        <p:spPr>
          <a:xfrm>
            <a:off x="266562" y="14383735"/>
            <a:ext cx="159372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100" dirty="0">
                <a:solidFill>
                  <a:srgbClr val="46B1E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Table 1: </a:t>
            </a:r>
            <a:r>
              <a:rPr lang="en-US" sz="2400" i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Summary of tested forecasting models. </a:t>
            </a:r>
            <a:endParaRPr lang="it-IT" sz="2400" i="1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29001296-53DF-AC4D-1530-969CEB8D5D06}"/>
              </a:ext>
            </a:extLst>
          </p:cNvPr>
          <p:cNvSpPr/>
          <p:nvPr/>
        </p:nvSpPr>
        <p:spPr>
          <a:xfrm>
            <a:off x="161004" y="18419267"/>
            <a:ext cx="15836480" cy="97069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1"/>
          </a:p>
        </p:txBody>
      </p:sp>
      <p:grpSp>
        <p:nvGrpSpPr>
          <p:cNvPr id="2055" name="Gruppo 2054">
            <a:extLst>
              <a:ext uri="{FF2B5EF4-FFF2-40B4-BE49-F238E27FC236}">
                <a16:creationId xmlns:a16="http://schemas.microsoft.com/office/drawing/2014/main" id="{86C54325-3BCC-D363-444A-4CB0539EA59C}"/>
              </a:ext>
            </a:extLst>
          </p:cNvPr>
          <p:cNvGrpSpPr>
            <a:grpSpLocks noChangeAspect="1"/>
          </p:cNvGrpSpPr>
          <p:nvPr/>
        </p:nvGrpSpPr>
        <p:grpSpPr>
          <a:xfrm>
            <a:off x="10739610" y="26874753"/>
            <a:ext cx="5148005" cy="1140939"/>
            <a:chOff x="6987650" y="24183982"/>
            <a:chExt cx="6179019" cy="1369437"/>
          </a:xfrm>
        </p:grpSpPr>
        <p:grpSp>
          <p:nvGrpSpPr>
            <p:cNvPr id="107" name="Gruppo 106">
              <a:extLst>
                <a:ext uri="{FF2B5EF4-FFF2-40B4-BE49-F238E27FC236}">
                  <a16:creationId xmlns:a16="http://schemas.microsoft.com/office/drawing/2014/main" id="{8795EBF5-233F-C836-EF4A-EC4253EED00C}"/>
                </a:ext>
              </a:extLst>
            </p:cNvPr>
            <p:cNvGrpSpPr/>
            <p:nvPr/>
          </p:nvGrpSpPr>
          <p:grpSpPr>
            <a:xfrm>
              <a:off x="6987650" y="24203489"/>
              <a:ext cx="1711533" cy="900670"/>
              <a:chOff x="200067" y="2758519"/>
              <a:chExt cx="2101756" cy="957272"/>
            </a:xfrm>
          </p:grpSpPr>
          <p:sp>
            <p:nvSpPr>
              <p:cNvPr id="119" name="Rettangolo 118">
                <a:extLst>
                  <a:ext uri="{FF2B5EF4-FFF2-40B4-BE49-F238E27FC236}">
                    <a16:creationId xmlns:a16="http://schemas.microsoft.com/office/drawing/2014/main" id="{F2F7891E-F8CE-573F-FC5E-F533775C7615}"/>
                  </a:ext>
                </a:extLst>
              </p:cNvPr>
              <p:cNvSpPr/>
              <p:nvPr/>
            </p:nvSpPr>
            <p:spPr>
              <a:xfrm>
                <a:off x="200067" y="2758519"/>
                <a:ext cx="1050878" cy="95727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203"/>
              </a:p>
            </p:txBody>
          </p:sp>
          <p:sp>
            <p:nvSpPr>
              <p:cNvPr id="120" name="Rettangolo 119">
                <a:extLst>
                  <a:ext uri="{FF2B5EF4-FFF2-40B4-BE49-F238E27FC236}">
                    <a16:creationId xmlns:a16="http://schemas.microsoft.com/office/drawing/2014/main" id="{E3A34A1B-D9E3-A63E-5B6B-D6FDAE3D636A}"/>
                  </a:ext>
                </a:extLst>
              </p:cNvPr>
              <p:cNvSpPr/>
              <p:nvPr/>
            </p:nvSpPr>
            <p:spPr>
              <a:xfrm>
                <a:off x="1250945" y="2758519"/>
                <a:ext cx="1050878" cy="957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203" dirty="0"/>
              </a:p>
            </p:txBody>
          </p:sp>
          <p:sp>
            <p:nvSpPr>
              <p:cNvPr id="121" name="Stella a 5 punte 120">
                <a:extLst>
                  <a:ext uri="{FF2B5EF4-FFF2-40B4-BE49-F238E27FC236}">
                    <a16:creationId xmlns:a16="http://schemas.microsoft.com/office/drawing/2014/main" id="{275A4D9E-D624-378E-1683-D3F7C294FCD6}"/>
                  </a:ext>
                </a:extLst>
              </p:cNvPr>
              <p:cNvSpPr/>
              <p:nvPr/>
            </p:nvSpPr>
            <p:spPr>
              <a:xfrm>
                <a:off x="770998" y="3033310"/>
                <a:ext cx="245660" cy="221956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203"/>
              </a:p>
            </p:txBody>
          </p:sp>
        </p:grp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1D1A9513-0037-72AF-9008-616551701E6F}"/>
                </a:ext>
              </a:extLst>
            </p:cNvPr>
            <p:cNvSpPr txBox="1"/>
            <p:nvPr/>
          </p:nvSpPr>
          <p:spPr>
            <a:xfrm>
              <a:off x="7019629" y="25141946"/>
              <a:ext cx="1647590" cy="406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>
                  <a:cs typeface="Calibri" panose="020F0502020204030204" pitchFamily="34" charset="0"/>
                </a:rPr>
                <a:t>Forecasted</a:t>
              </a:r>
              <a:endParaRPr lang="it-IT" sz="1600" b="1" dirty="0">
                <a:cs typeface="Calibri" panose="020F0502020204030204" pitchFamily="34" charset="0"/>
              </a:endParaRPr>
            </a:p>
          </p:txBody>
        </p:sp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54BB26F9-26EC-059C-7C56-B8B667D7F865}"/>
                </a:ext>
              </a:extLst>
            </p:cNvPr>
            <p:cNvGrpSpPr/>
            <p:nvPr/>
          </p:nvGrpSpPr>
          <p:grpSpPr>
            <a:xfrm>
              <a:off x="9160814" y="24203114"/>
              <a:ext cx="1708038" cy="901046"/>
              <a:chOff x="1433015" y="3655273"/>
              <a:chExt cx="2097463" cy="957670"/>
            </a:xfrm>
          </p:grpSpPr>
          <p:sp>
            <p:nvSpPr>
              <p:cNvPr id="116" name="Rettangolo 115">
                <a:extLst>
                  <a:ext uri="{FF2B5EF4-FFF2-40B4-BE49-F238E27FC236}">
                    <a16:creationId xmlns:a16="http://schemas.microsoft.com/office/drawing/2014/main" id="{8876A79F-C220-272C-220C-2F78C679799F}"/>
                  </a:ext>
                </a:extLst>
              </p:cNvPr>
              <p:cNvSpPr/>
              <p:nvPr/>
            </p:nvSpPr>
            <p:spPr>
              <a:xfrm>
                <a:off x="1433015" y="3655671"/>
                <a:ext cx="1050878" cy="95727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203"/>
              </a:p>
            </p:txBody>
          </p:sp>
          <p:sp>
            <p:nvSpPr>
              <p:cNvPr id="117" name="Rettangolo 116">
                <a:extLst>
                  <a:ext uri="{FF2B5EF4-FFF2-40B4-BE49-F238E27FC236}">
                    <a16:creationId xmlns:a16="http://schemas.microsoft.com/office/drawing/2014/main" id="{0BB1A590-AF49-DD75-1800-329600A8E734}"/>
                  </a:ext>
                </a:extLst>
              </p:cNvPr>
              <p:cNvSpPr/>
              <p:nvPr/>
            </p:nvSpPr>
            <p:spPr>
              <a:xfrm>
                <a:off x="2479600" y="3655273"/>
                <a:ext cx="1050878" cy="957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203"/>
              </a:p>
            </p:txBody>
          </p:sp>
          <p:sp>
            <p:nvSpPr>
              <p:cNvPr id="118" name="Stella a 5 punte 117">
                <a:extLst>
                  <a:ext uri="{FF2B5EF4-FFF2-40B4-BE49-F238E27FC236}">
                    <a16:creationId xmlns:a16="http://schemas.microsoft.com/office/drawing/2014/main" id="{928176E6-ABEF-464D-EED2-0E87729BC32C}"/>
                  </a:ext>
                </a:extLst>
              </p:cNvPr>
              <p:cNvSpPr/>
              <p:nvPr/>
            </p:nvSpPr>
            <p:spPr>
              <a:xfrm>
                <a:off x="2663642" y="3912351"/>
                <a:ext cx="245660" cy="221956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203"/>
              </a:p>
            </p:txBody>
          </p:sp>
        </p:grp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3AAD186A-7033-C7C5-AD25-092977472321}"/>
                </a:ext>
              </a:extLst>
            </p:cNvPr>
            <p:cNvSpPr txBox="1"/>
            <p:nvPr/>
          </p:nvSpPr>
          <p:spPr>
            <a:xfrm>
              <a:off x="9465213" y="25147062"/>
              <a:ext cx="1095758" cy="406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 err="1">
                  <a:cs typeface="Calibri" panose="020F0502020204030204" pitchFamily="34" charset="0"/>
                </a:rPr>
                <a:t>Missed</a:t>
              </a:r>
              <a:endParaRPr lang="it-IT" sz="1600" b="1" dirty="0">
                <a:cs typeface="Calibri" panose="020F0502020204030204" pitchFamily="34" charset="0"/>
              </a:endParaRPr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2235F76F-D8E9-58B9-EFC6-3FC40DCA09B2}"/>
                </a:ext>
              </a:extLst>
            </p:cNvPr>
            <p:cNvSpPr txBox="1"/>
            <p:nvPr/>
          </p:nvSpPr>
          <p:spPr>
            <a:xfrm>
              <a:off x="11374067" y="25145743"/>
              <a:ext cx="1792602" cy="406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>
                  <a:cs typeface="Calibri" panose="020F0502020204030204" pitchFamily="34" charset="0"/>
                </a:rPr>
                <a:t>False </a:t>
              </a:r>
              <a:r>
                <a:rPr lang="it-IT" sz="1600" b="1" dirty="0" err="1">
                  <a:cs typeface="Calibri" panose="020F0502020204030204" pitchFamily="34" charset="0"/>
                </a:rPr>
                <a:t>alarm</a:t>
              </a:r>
              <a:endParaRPr lang="it-IT" sz="1600" b="1" dirty="0">
                <a:cs typeface="Calibri" panose="020F0502020204030204" pitchFamily="34" charset="0"/>
              </a:endParaRPr>
            </a:p>
          </p:txBody>
        </p:sp>
        <p:grpSp>
          <p:nvGrpSpPr>
            <p:cNvPr id="113" name="Gruppo 112">
              <a:extLst>
                <a:ext uri="{FF2B5EF4-FFF2-40B4-BE49-F238E27FC236}">
                  <a16:creationId xmlns:a16="http://schemas.microsoft.com/office/drawing/2014/main" id="{0640B782-9204-6ABF-54A2-B71930FD4162}"/>
                </a:ext>
              </a:extLst>
            </p:cNvPr>
            <p:cNvGrpSpPr/>
            <p:nvPr/>
          </p:nvGrpSpPr>
          <p:grpSpPr>
            <a:xfrm>
              <a:off x="11330484" y="24183982"/>
              <a:ext cx="1708038" cy="901046"/>
              <a:chOff x="1433015" y="3655273"/>
              <a:chExt cx="2097463" cy="957670"/>
            </a:xfrm>
          </p:grpSpPr>
          <p:sp>
            <p:nvSpPr>
              <p:cNvPr id="114" name="Rettangolo 113">
                <a:extLst>
                  <a:ext uri="{FF2B5EF4-FFF2-40B4-BE49-F238E27FC236}">
                    <a16:creationId xmlns:a16="http://schemas.microsoft.com/office/drawing/2014/main" id="{22AAD353-5078-AA9D-C4B9-590FA91D80EB}"/>
                  </a:ext>
                </a:extLst>
              </p:cNvPr>
              <p:cNvSpPr/>
              <p:nvPr/>
            </p:nvSpPr>
            <p:spPr>
              <a:xfrm>
                <a:off x="1433015" y="3655671"/>
                <a:ext cx="1050878" cy="95727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203"/>
              </a:p>
            </p:txBody>
          </p:sp>
          <p:sp>
            <p:nvSpPr>
              <p:cNvPr id="115" name="Rettangolo 114">
                <a:extLst>
                  <a:ext uri="{FF2B5EF4-FFF2-40B4-BE49-F238E27FC236}">
                    <a16:creationId xmlns:a16="http://schemas.microsoft.com/office/drawing/2014/main" id="{EB1B7F92-5E71-3AB6-2738-772C20D7BD9E}"/>
                  </a:ext>
                </a:extLst>
              </p:cNvPr>
              <p:cNvSpPr/>
              <p:nvPr/>
            </p:nvSpPr>
            <p:spPr>
              <a:xfrm>
                <a:off x="2479600" y="3655273"/>
                <a:ext cx="1050878" cy="957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203"/>
              </a:p>
            </p:txBody>
          </p:sp>
        </p:grpSp>
      </p:grpSp>
      <p:sp>
        <p:nvSpPr>
          <p:cNvPr id="2059" name="CasellaDiTesto 2058">
            <a:extLst>
              <a:ext uri="{FF2B5EF4-FFF2-40B4-BE49-F238E27FC236}">
                <a16:creationId xmlns:a16="http://schemas.microsoft.com/office/drawing/2014/main" id="{46405144-B0CB-7735-D0A5-443A893FECDD}"/>
              </a:ext>
            </a:extLst>
          </p:cNvPr>
          <p:cNvSpPr txBox="1"/>
          <p:nvPr/>
        </p:nvSpPr>
        <p:spPr>
          <a:xfrm>
            <a:off x="5158585" y="20089560"/>
            <a:ext cx="108259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en-US" sz="2400" noProof="1">
                <a:cs typeface="Calibri" panose="020F0502020204030204" pitchFamily="34" charset="0"/>
              </a:rPr>
              <a:t>Following Molchan (1990, 1991), the forecasting experiment is repeated many times using wider alarm durations 𝛥𝑡. For each 𝛥𝑡 we estimate:</a:t>
            </a:r>
            <a:endParaRPr lang="it-IT" sz="2400" dirty="0"/>
          </a:p>
        </p:txBody>
      </p:sp>
      <p:grpSp>
        <p:nvGrpSpPr>
          <p:cNvPr id="2064" name="Gruppo 2063">
            <a:extLst>
              <a:ext uri="{FF2B5EF4-FFF2-40B4-BE49-F238E27FC236}">
                <a16:creationId xmlns:a16="http://schemas.microsoft.com/office/drawing/2014/main" id="{AE7EF2A5-CEB1-6725-628F-4F13D698D3A1}"/>
              </a:ext>
            </a:extLst>
          </p:cNvPr>
          <p:cNvGrpSpPr/>
          <p:nvPr/>
        </p:nvGrpSpPr>
        <p:grpSpPr>
          <a:xfrm>
            <a:off x="5821574" y="21092617"/>
            <a:ext cx="9973564" cy="3359716"/>
            <a:chOff x="6778865" y="24197379"/>
            <a:chExt cx="11493879" cy="3359865"/>
          </a:xfrm>
        </p:grpSpPr>
        <p:grpSp>
          <p:nvGrpSpPr>
            <p:cNvPr id="2048" name="Gruppo 2047">
              <a:extLst>
                <a:ext uri="{FF2B5EF4-FFF2-40B4-BE49-F238E27FC236}">
                  <a16:creationId xmlns:a16="http://schemas.microsoft.com/office/drawing/2014/main" id="{9299650C-3E54-839A-FF2D-EB8B91376BCA}"/>
                </a:ext>
              </a:extLst>
            </p:cNvPr>
            <p:cNvGrpSpPr/>
            <p:nvPr/>
          </p:nvGrpSpPr>
          <p:grpSpPr>
            <a:xfrm>
              <a:off x="6778865" y="24751516"/>
              <a:ext cx="11428128" cy="2805728"/>
              <a:chOff x="9882231" y="22341627"/>
              <a:chExt cx="11428128" cy="280572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51" name="CasellaDiTesto 2050">
                    <a:extLst>
                      <a:ext uri="{FF2B5EF4-FFF2-40B4-BE49-F238E27FC236}">
                        <a16:creationId xmlns:a16="http://schemas.microsoft.com/office/drawing/2014/main" id="{CF1E4FCE-F535-8640-FCAC-EF0B188F0B2C}"/>
                      </a:ext>
                    </a:extLst>
                  </p:cNvPr>
                  <p:cNvSpPr txBox="1"/>
                  <p:nvPr/>
                </p:nvSpPr>
                <p:spPr>
                  <a:xfrm>
                    <a:off x="9882231" y="22462975"/>
                    <a:ext cx="3892925" cy="2684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>
                      <a:lnSpc>
                        <a:spcPct val="107000"/>
                      </a:lnSpc>
                      <a:spcAft>
                        <a:spcPts val="803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97" b="1" i="1"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𝝂</m:t>
                          </m:r>
                          <m:r>
                            <a:rPr lang="en-US" sz="1997" b="1" i="1"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997" b="1" i="1"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997" b="1" i="1"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  <m:r>
                                <a:rPr lang="en-US" sz="1997" b="1" i="1"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1997" b="1" i="1"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997" b="1" i="1"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𝑵</m:t>
                              </m:r>
                            </m:den>
                          </m:f>
                        </m:oMath>
                      </m:oMathPara>
                    </a14:m>
                    <a:endParaRPr lang="it-IT" sz="1997" b="1" dirty="0">
                      <a:ea typeface="Times New Roman" panose="02020603050405020304" pitchFamily="18" charset="0"/>
                      <a:cs typeface="Arial" panose="020B0604020202020204" pitchFamily="34" charset="0"/>
                    </a:endParaRPr>
                  </a:p>
                  <a:p>
                    <a:pPr algn="just">
                      <a:lnSpc>
                        <a:spcPct val="107000"/>
                      </a:lnSpc>
                      <a:spcAft>
                        <a:spcPts val="803"/>
                      </a:spcAft>
                    </a:pPr>
                    <a:r>
                      <a:rPr lang="en-US" sz="1997" dirty="0">
                        <a:ea typeface="Verdana" panose="020B0604030504040204" pitchFamily="34" charset="0"/>
                        <a:cs typeface="Arial" panose="020B0604020202020204" pitchFamily="34" charset="0"/>
                      </a:rPr>
                      <a:t>h= number of target events    	successfully forecasted.</a:t>
                    </a:r>
                  </a:p>
                  <a:p>
                    <a:pPr algn="just">
                      <a:lnSpc>
                        <a:spcPct val="107000"/>
                      </a:lnSpc>
                      <a:spcAft>
                        <a:spcPts val="803"/>
                      </a:spcAft>
                    </a:pPr>
                    <a:r>
                      <a:rPr lang="en-US" sz="1997" dirty="0">
                        <a:ea typeface="Verdana" panose="020B0604030504040204" pitchFamily="34" charset="0"/>
                        <a:cs typeface="Arial" panose="020B0604020202020204" pitchFamily="34" charset="0"/>
                      </a:rPr>
                      <a:t>N= total number of target 	 	events. </a:t>
                    </a:r>
                  </a:p>
                  <a:p>
                    <a:pPr algn="just">
                      <a:lnSpc>
                        <a:spcPct val="107000"/>
                      </a:lnSpc>
                      <a:spcAft>
                        <a:spcPts val="803"/>
                      </a:spcAft>
                    </a:pPr>
                    <a:endParaRPr lang="en-US" sz="2203" b="1" dirty="0"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051" name="CasellaDiTesto 2050">
                    <a:extLst>
                      <a:ext uri="{FF2B5EF4-FFF2-40B4-BE49-F238E27FC236}">
                        <a16:creationId xmlns:a16="http://schemas.microsoft.com/office/drawing/2014/main" id="{CF1E4FCE-F535-8640-FCAC-EF0B188F0B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2231" y="22462975"/>
                    <a:ext cx="3892925" cy="268438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986" r="-1805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52" name="CasellaDiTesto 2051">
                    <a:extLst>
                      <a:ext uri="{FF2B5EF4-FFF2-40B4-BE49-F238E27FC236}">
                        <a16:creationId xmlns:a16="http://schemas.microsoft.com/office/drawing/2014/main" id="{DE066F3E-1B4F-7159-6FEE-C8AA8D0086FF}"/>
                      </a:ext>
                    </a:extLst>
                  </p:cNvPr>
                  <p:cNvSpPr txBox="1"/>
                  <p:nvPr/>
                </p:nvSpPr>
                <p:spPr>
                  <a:xfrm>
                    <a:off x="13775156" y="22392505"/>
                    <a:ext cx="4328374" cy="23354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97" b="1" i="1">
                                  <a:solidFill>
                                    <a:srgbClr val="C00000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1997" b="1" i="1">
                                  <a:solidFill>
                                    <a:srgbClr val="C00000"/>
                                  </a:solidFill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1997" b="1" i="1">
                                  <a:solidFill>
                                    <a:srgbClr val="C00000"/>
                                  </a:solidFill>
                                </a:rPr>
                                <m:t>𝒖</m:t>
                              </m:r>
                            </m:sub>
                          </m:sSub>
                          <m:r>
                            <a:rPr lang="en-US" sz="1997" b="1" i="1"/>
                            <m:t>=</m:t>
                          </m:r>
                          <m:f>
                            <m:fPr>
                              <m:ctrlPr>
                                <a:rPr lang="en-US" sz="1997" b="1" i="1"/>
                              </m:ctrlPr>
                            </m:fPr>
                            <m:num>
                              <m:r>
                                <a:rPr lang="en-US" sz="1997" b="1" i="1"/>
                                <m:t>𝟏</m:t>
                              </m:r>
                            </m:num>
                            <m:den>
                              <m:r>
                                <a:rPr lang="en-US" sz="1997" b="1" i="1"/>
                                <m:t>𝑴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997" b="1" i="1"/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1997" b="1" i="1"/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997" b="1" i="1"/>
                                      </m:ctrlPr>
                                    </m:sSubPr>
                                    <m:e>
                                      <m:r>
                                        <a:rPr lang="en-US" sz="1997" b="1" i="1"/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1997" b="1" i="1"/>
                                        <m:t>𝒄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997" b="1" i="1"/>
                                    <m:t>𝑻</m:t>
                                  </m:r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1997" b="1" dirty="0"/>
                  </a:p>
                  <a:p>
                    <a:pPr>
                      <a:lnSpc>
                        <a:spcPct val="107000"/>
                      </a:lnSpc>
                      <a:spcAft>
                        <a:spcPts val="803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997" i="1"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997" i="1"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ⅆ</m:t>
                            </m:r>
                          </m:e>
                          <m:sub>
                            <m:r>
                              <a:rPr lang="en-US" sz="1997" i="1"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997" dirty="0">
                        <a:ea typeface="Verdana" panose="020B0604030504040204" pitchFamily="34" charset="0"/>
                        <a:cs typeface="Arial" panose="020B0604020202020204" pitchFamily="34" charset="0"/>
                      </a:rPr>
                      <a:t> =union of all alarm windows 	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997" i="1"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997" i="1"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𝛥</m:t>
                            </m:r>
                            <m:r>
                              <a:rPr lang="en-US" sz="1997" i="1"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oMath>
                    </a14:m>
                    <a:r>
                      <a:rPr lang="en-US" sz="1997" dirty="0">
                        <a:ea typeface="Verdana" panose="020B0604030504040204" pitchFamily="34" charset="0"/>
                        <a:cs typeface="Arial" panose="020B0604020202020204" pitchFamily="34" charset="0"/>
                      </a:rPr>
                      <a:t> within each cell. </a:t>
                    </a:r>
                  </a:p>
                  <a:p>
                    <a:pPr>
                      <a:lnSpc>
                        <a:spcPct val="107000"/>
                      </a:lnSpc>
                      <a:spcAft>
                        <a:spcPts val="803"/>
                      </a:spcAft>
                    </a:pPr>
                    <a:r>
                      <a:rPr lang="en-US" sz="1997" dirty="0">
                        <a:ea typeface="Verdana" panose="020B0604030504040204" pitchFamily="34" charset="0"/>
                        <a:cs typeface="Arial" panose="020B0604020202020204" pitchFamily="34" charset="0"/>
                      </a:rPr>
                      <a:t>T =total duration of experiment </a:t>
                    </a:r>
                  </a:p>
                  <a:p>
                    <a:r>
                      <a:rPr lang="en-US" sz="1997" dirty="0">
                        <a:ea typeface="Verdana" panose="020B0604030504040204" pitchFamily="34" charset="0"/>
                        <a:cs typeface="Arial" panose="020B0604020202020204" pitchFamily="34" charset="0"/>
                      </a:rPr>
                      <a:t>M= numbers of cells</a:t>
                    </a:r>
                  </a:p>
                </p:txBody>
              </p:sp>
            </mc:Choice>
            <mc:Fallback>
              <p:sp>
                <p:nvSpPr>
                  <p:cNvPr id="2052" name="CasellaDiTesto 2051">
                    <a:extLst>
                      <a:ext uri="{FF2B5EF4-FFF2-40B4-BE49-F238E27FC236}">
                        <a16:creationId xmlns:a16="http://schemas.microsoft.com/office/drawing/2014/main" id="{DE066F3E-1B4F-7159-6FEE-C8AA8D0086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75156" y="22392505"/>
                    <a:ext cx="4328374" cy="233542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623" b="-391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53" name="CasellaDiTesto 2052">
                    <a:extLst>
                      <a:ext uri="{FF2B5EF4-FFF2-40B4-BE49-F238E27FC236}">
                        <a16:creationId xmlns:a16="http://schemas.microsoft.com/office/drawing/2014/main" id="{EE4D7F11-6482-2637-7E93-5FF22931582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31842" y="22341627"/>
                    <a:ext cx="3978517" cy="86880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399" b="1" i="1">
                                  <a:solidFill>
                                    <a:srgbClr val="2D00CB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99" b="1" i="1">
                                  <a:solidFill>
                                    <a:srgbClr val="2D00CB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2399" b="1" i="1">
                                  <a:solidFill>
                                    <a:srgbClr val="2D00CB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𝒘</m:t>
                              </m:r>
                            </m:sub>
                          </m:sSub>
                          <m:r>
                            <a:rPr lang="en-US" sz="2399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399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grow m:val="on"/>
                                  <m:subHide m:val="on"/>
                                  <m:supHide m:val="on"/>
                                  <m:ctrlPr>
                                    <a:rPr lang="en-US" sz="2399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399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99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399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399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𝜈</m:t>
                                      </m:r>
                                      <m:r>
                                        <a:rPr lang="en-US" sz="2399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2399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99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399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grow m:val="on"/>
                                  <m:subHide m:val="on"/>
                                  <m:supHide m:val="on"/>
                                  <m:ctrlPr>
                                    <a:rPr lang="en-US" sz="2399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399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99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399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𝑎𝑣𝑒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n-US" sz="2203" b="1" i="1" dirty="0">
                      <a:latin typeface="Cambria Math" panose="02040503050406030204" pitchFamily="18" charset="0"/>
                      <a:ea typeface="Times New Roman" panose="020206030504050203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053" name="CasellaDiTesto 2052">
                    <a:extLst>
                      <a:ext uri="{FF2B5EF4-FFF2-40B4-BE49-F238E27FC236}">
                        <a16:creationId xmlns:a16="http://schemas.microsoft.com/office/drawing/2014/main" id="{EE4D7F11-6482-2637-7E93-5FF2293158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31842" y="22341627"/>
                    <a:ext cx="3978517" cy="86880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54" name="CasellaDiTesto 2053">
                <a:extLst>
                  <a:ext uri="{FF2B5EF4-FFF2-40B4-BE49-F238E27FC236}">
                    <a16:creationId xmlns:a16="http://schemas.microsoft.com/office/drawing/2014/main" id="{0A51FA59-ECCE-F19F-A849-C137FF91BB4C}"/>
                  </a:ext>
                </a:extLst>
              </p:cNvPr>
              <p:cNvSpPr txBox="1"/>
              <p:nvPr/>
            </p:nvSpPr>
            <p:spPr>
              <a:xfrm>
                <a:off x="18211141" y="23440442"/>
                <a:ext cx="2745972" cy="833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5" dirty="0"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For more information see Gasperini et al. (2021) </a:t>
                </a:r>
              </a:p>
            </p:txBody>
          </p:sp>
        </p:grpSp>
        <p:sp>
          <p:nvSpPr>
            <p:cNvPr id="2061" name="CasellaDiTesto 2060">
              <a:extLst>
                <a:ext uri="{FF2B5EF4-FFF2-40B4-BE49-F238E27FC236}">
                  <a16:creationId xmlns:a16="http://schemas.microsoft.com/office/drawing/2014/main" id="{78C6E3BB-1AAB-EB9A-A813-3E68B6428C48}"/>
                </a:ext>
              </a:extLst>
            </p:cNvPr>
            <p:cNvSpPr txBox="1"/>
            <p:nvPr/>
          </p:nvSpPr>
          <p:spPr>
            <a:xfrm>
              <a:off x="8068425" y="24252698"/>
              <a:ext cx="1601540" cy="369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1" b="1" noProof="1">
                  <a:cs typeface="Calibri" panose="020F0502020204030204" pitchFamily="34" charset="0"/>
                </a:rPr>
                <a:t>Miss rate</a:t>
              </a:r>
              <a:endParaRPr lang="it-IT" sz="1801" b="1" dirty="0"/>
            </a:p>
          </p:txBody>
        </p:sp>
        <p:sp>
          <p:nvSpPr>
            <p:cNvPr id="2062" name="CasellaDiTesto 2061">
              <a:extLst>
                <a:ext uri="{FF2B5EF4-FFF2-40B4-BE49-F238E27FC236}">
                  <a16:creationId xmlns:a16="http://schemas.microsoft.com/office/drawing/2014/main" id="{08B08196-F773-84A9-1B62-19321EECE5A2}"/>
                </a:ext>
              </a:extLst>
            </p:cNvPr>
            <p:cNvSpPr txBox="1"/>
            <p:nvPr/>
          </p:nvSpPr>
          <p:spPr>
            <a:xfrm>
              <a:off x="10925994" y="24200917"/>
              <a:ext cx="3647335" cy="646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1">
                  <a:cs typeface="Calibri" panose="020F0502020204030204" pitchFamily="34" charset="0"/>
                </a:defRPr>
              </a:lvl1pPr>
            </a:lstStyle>
            <a:p>
              <a:pPr algn="ctr"/>
              <a:r>
                <a:rPr lang="en-US" sz="1801" noProof="1"/>
                <a:t>Fraction of space-time occupied by alarms</a:t>
              </a:r>
              <a:endParaRPr lang="it-IT" sz="1801" dirty="0"/>
            </a:p>
          </p:txBody>
        </p:sp>
        <p:sp>
          <p:nvSpPr>
            <p:cNvPr id="2063" name="CasellaDiTesto 2062">
              <a:extLst>
                <a:ext uri="{FF2B5EF4-FFF2-40B4-BE49-F238E27FC236}">
                  <a16:creationId xmlns:a16="http://schemas.microsoft.com/office/drawing/2014/main" id="{C68162F6-08ED-DAC6-1739-2699D3FF85FA}"/>
                </a:ext>
              </a:extLst>
            </p:cNvPr>
            <p:cNvSpPr txBox="1"/>
            <p:nvPr/>
          </p:nvSpPr>
          <p:spPr>
            <a:xfrm>
              <a:off x="14625409" y="24197379"/>
              <a:ext cx="3647335" cy="646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1">
                  <a:cs typeface="Calibri" panose="020F0502020204030204" pitchFamily="34" charset="0"/>
                </a:defRPr>
              </a:lvl1pPr>
            </a:lstStyle>
            <a:p>
              <a:pPr algn="ctr"/>
              <a:r>
                <a:rPr lang="en-US" sz="1801" noProof="1"/>
                <a:t>Weighted fraction of space-time occupied by alarms</a:t>
              </a:r>
              <a:endParaRPr lang="it-IT" sz="180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66" name="CasellaDiTesto 2065">
                <a:extLst>
                  <a:ext uri="{FF2B5EF4-FFF2-40B4-BE49-F238E27FC236}">
                    <a16:creationId xmlns:a16="http://schemas.microsoft.com/office/drawing/2014/main" id="{2033DBE8-C121-0522-443B-1E39407B525D}"/>
                  </a:ext>
                </a:extLst>
              </p:cNvPr>
              <p:cNvSpPr txBox="1"/>
              <p:nvPr/>
            </p:nvSpPr>
            <p:spPr>
              <a:xfrm>
                <a:off x="16304175" y="15182117"/>
                <a:ext cx="9753429" cy="236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b="1" kern="100" dirty="0">
                    <a:solidFill>
                      <a:srgbClr val="46B1E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Fig. 1: </a:t>
                </a:r>
                <a:r>
                  <a:rPr lang="en-US" sz="2400" b="1" i="1" dirty="0"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ea typeface="Verdana" panose="020B0604030504040204" pitchFamily="34" charset="0"/>
                    <a:cs typeface="Times New Roman" panose="02020603050405020304" pitchFamily="18" charset="0"/>
                  </a:rPr>
                  <a:t>Tessellation of the Italian territory region used for the models fitting and optimization. The red squared and overlapped cells represent the analysis region used for the learning period 1990-2004. The blue square represent the region adopted for the test period 2005-2022. The red stars represent the target earthquakes with </a:t>
                </a:r>
                <a14:m>
                  <m:oMath xmlns:m="http://schemas.openxmlformats.org/officeDocument/2006/math">
                    <m:r>
                      <a:rPr lang="it-IT" sz="2400" i="1"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it-IT" sz="2400" i="1"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≥5.0</m:t>
                    </m:r>
                  </m:oMath>
                </a14:m>
                <a:r>
                  <a:rPr lang="it-IT" sz="2400" i="1" dirty="0"/>
                  <a:t> </a:t>
                </a:r>
                <a:r>
                  <a:rPr lang="en-US" sz="2400" i="1" dirty="0"/>
                  <a:t>occurred within the Italian geographical region. Black dots show the seismicity. </a:t>
                </a:r>
              </a:p>
            </p:txBody>
          </p:sp>
        </mc:Choice>
        <mc:Fallback>
          <p:sp>
            <p:nvSpPr>
              <p:cNvPr id="2066" name="CasellaDiTesto 2065">
                <a:extLst>
                  <a:ext uri="{FF2B5EF4-FFF2-40B4-BE49-F238E27FC236}">
                    <a16:creationId xmlns:a16="http://schemas.microsoft.com/office/drawing/2014/main" id="{2033DBE8-C121-0522-443B-1E39407B5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4175" y="15182117"/>
                <a:ext cx="9753429" cy="2369880"/>
              </a:xfrm>
              <a:prstGeom prst="rect">
                <a:avLst/>
              </a:prstGeom>
              <a:blipFill>
                <a:blip r:embed="rId16"/>
                <a:stretch>
                  <a:fillRect l="-1313" t="-2835" r="-938" b="-51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7" name="CasellaDiTesto 2066">
            <a:extLst>
              <a:ext uri="{FF2B5EF4-FFF2-40B4-BE49-F238E27FC236}">
                <a16:creationId xmlns:a16="http://schemas.microsoft.com/office/drawing/2014/main" id="{0BA1EA68-ADB1-C36F-6CB3-7FE2C6FAC61E}"/>
              </a:ext>
            </a:extLst>
          </p:cNvPr>
          <p:cNvSpPr txBox="1"/>
          <p:nvPr/>
        </p:nvSpPr>
        <p:spPr>
          <a:xfrm>
            <a:off x="16148353" y="27368973"/>
            <a:ext cx="9884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1" kern="100" dirty="0">
                <a:solidFill>
                  <a:srgbClr val="46B1E1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Fig. 3: </a:t>
            </a:r>
            <a:r>
              <a:rPr lang="en-US" sz="2400" i="1" kern="100" dirty="0">
                <a:ea typeface="Aptos" panose="020B0004020202020204" pitchFamily="34" charset="0"/>
                <a:cs typeface="Times New Roman" panose="02020603050405020304" pitchFamily="18" charset="0"/>
              </a:rPr>
              <a:t>Same as Fig. 1 but showing details for the Central Italy region used as test area for the pseudo-prospective forecasting experiment. </a:t>
            </a:r>
            <a:endParaRPr lang="en-US" sz="2400" i="1" dirty="0"/>
          </a:p>
        </p:txBody>
      </p:sp>
      <p:sp>
        <p:nvSpPr>
          <p:cNvPr id="2068" name="Rettangolo 2067">
            <a:extLst>
              <a:ext uri="{FF2B5EF4-FFF2-40B4-BE49-F238E27FC236}">
                <a16:creationId xmlns:a16="http://schemas.microsoft.com/office/drawing/2014/main" id="{635AEE50-8A04-0DB9-7AE4-7DC484B55367}"/>
              </a:ext>
            </a:extLst>
          </p:cNvPr>
          <p:cNvSpPr/>
          <p:nvPr/>
        </p:nvSpPr>
        <p:spPr>
          <a:xfrm>
            <a:off x="26183839" y="4932225"/>
            <a:ext cx="24771203" cy="6241005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1"/>
          </a:p>
        </p:txBody>
      </p:sp>
      <p:sp>
        <p:nvSpPr>
          <p:cNvPr id="2071" name="CasellaDiTesto 2070">
            <a:extLst>
              <a:ext uri="{FF2B5EF4-FFF2-40B4-BE49-F238E27FC236}">
                <a16:creationId xmlns:a16="http://schemas.microsoft.com/office/drawing/2014/main" id="{6336A1B8-1590-91A8-A03B-20F0596EC5A5}"/>
              </a:ext>
            </a:extLst>
          </p:cNvPr>
          <p:cNvSpPr txBox="1"/>
          <p:nvPr/>
        </p:nvSpPr>
        <p:spPr>
          <a:xfrm>
            <a:off x="26233304" y="4965264"/>
            <a:ext cx="24721737" cy="218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46B1E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4– </a:t>
            </a:r>
            <a:r>
              <a:rPr lang="en-US" sz="2800" b="1" dirty="0">
                <a:solidFill>
                  <a:srgbClr val="46B1E1"/>
                </a:solidFill>
              </a:rPr>
              <a:t>Optimization</a:t>
            </a:r>
            <a:r>
              <a:rPr lang="en-US" sz="2800" b="1" dirty="0">
                <a:solidFill>
                  <a:srgbClr val="46B1E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 of alarm thresholds (Learning </a:t>
            </a:r>
            <a:r>
              <a:rPr lang="en-US" sz="2800" b="1" dirty="0">
                <a:solidFill>
                  <a:srgbClr val="46B1E1"/>
                </a:solidFill>
              </a:rPr>
              <a:t>period</a:t>
            </a:r>
            <a:r>
              <a:rPr lang="en-US" sz="2800" b="1" dirty="0">
                <a:solidFill>
                  <a:srgbClr val="46B1E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  <a:p>
            <a:pPr marL="457388" indent="-457388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The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alarm threshold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for the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precursor signal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of each model was chosen through an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optimization procedure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conducted during the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learning period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(1990-2004) by testing different thresholds. </a:t>
            </a:r>
          </a:p>
          <a:p>
            <a:pPr marL="457388" indent="-457388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To choose the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optimal precursors thresholds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(</a:t>
            </a:r>
            <a:r>
              <a:rPr lang="en-US" sz="2400" dirty="0">
                <a:solidFill>
                  <a:srgbClr val="46B1E1"/>
                </a:solidFill>
                <a:ea typeface="Verdana" panose="020B0604030504040204" pitchFamily="34" charset="0"/>
              </a:rPr>
              <a:t>Fig. 2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) we used the maximum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Area Skill score (AS)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.</a:t>
            </a:r>
            <a:endParaRPr lang="en-US" sz="2400" dirty="0"/>
          </a:p>
          <a:p>
            <a:endParaRPr lang="it-IT" sz="3201" dirty="0">
              <a:solidFill>
                <a:srgbClr val="46B1E1"/>
              </a:solidFill>
            </a:endParaRPr>
          </a:p>
        </p:txBody>
      </p:sp>
      <p:sp>
        <p:nvSpPr>
          <p:cNvPr id="2073" name="CasellaDiTesto 2072">
            <a:extLst>
              <a:ext uri="{FF2B5EF4-FFF2-40B4-BE49-F238E27FC236}">
                <a16:creationId xmlns:a16="http://schemas.microsoft.com/office/drawing/2014/main" id="{D5BA6E2A-B6EF-8543-631C-0F00D5C6908C}"/>
              </a:ext>
            </a:extLst>
          </p:cNvPr>
          <p:cNvSpPr txBox="1"/>
          <p:nvPr/>
        </p:nvSpPr>
        <p:spPr>
          <a:xfrm>
            <a:off x="10751743" y="24051852"/>
            <a:ext cx="512374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en-US" sz="2400" noProof="1">
                <a:cs typeface="Calibri" panose="020F0502020204030204" pitchFamily="34" charset="0"/>
              </a:rPr>
              <a:t>Such parameters are necessary to draw </a:t>
            </a:r>
            <a:r>
              <a:rPr lang="en-US" altLang="en-US" sz="2400" b="1" noProof="1">
                <a:cs typeface="Calibri" panose="020F0502020204030204" pitchFamily="34" charset="0"/>
              </a:rPr>
              <a:t>Molchan’s diagrams </a:t>
            </a:r>
            <a:r>
              <a:rPr lang="en-US" altLang="en-US" sz="2400" noProof="1">
                <a:cs typeface="Calibri" panose="020F0502020204030204" pitchFamily="34" charset="0"/>
              </a:rPr>
              <a:t>(see as example </a:t>
            </a:r>
            <a:r>
              <a:rPr lang="en-US" altLang="en-US" sz="2400" noProof="1">
                <a:solidFill>
                  <a:srgbClr val="46B1E1"/>
                </a:solidFill>
                <a:cs typeface="Calibri" panose="020F0502020204030204" pitchFamily="34" charset="0"/>
              </a:rPr>
              <a:t>Fig. 4</a:t>
            </a:r>
            <a:r>
              <a:rPr lang="en-US" altLang="en-US" sz="2400" noProof="1">
                <a:cs typeface="Calibri" panose="020F0502020204030204" pitchFamily="34" charset="0"/>
              </a:rPr>
              <a:t>) and to assess the (AS) </a:t>
            </a:r>
            <a:r>
              <a:rPr lang="en-US" altLang="en-US" sz="2400" b="1" noProof="1">
                <a:cs typeface="Calibri" panose="020F0502020204030204" pitchFamily="34" charset="0"/>
              </a:rPr>
              <a:t>Area skill score </a:t>
            </a:r>
            <a:r>
              <a:rPr lang="en-US" altLang="en-US" sz="2400" noProof="1">
                <a:cs typeface="Calibri" panose="020F0502020204030204" pitchFamily="34" charset="0"/>
              </a:rPr>
              <a:t>(Zechar and Jordan 2008, 2010).</a:t>
            </a:r>
          </a:p>
          <a:p>
            <a:pPr algn="just"/>
            <a:r>
              <a:rPr lang="en-US" altLang="en-US" sz="2400" noProof="1">
                <a:cs typeface="Calibri" panose="020F0502020204030204" pitchFamily="34" charset="0"/>
              </a:rPr>
              <a:t> </a:t>
            </a:r>
            <a:r>
              <a:rPr lang="en-US" altLang="en-US" sz="2400" b="1" noProof="1">
                <a:cs typeface="Calibri" panose="020F0502020204030204" pitchFamily="34" charset="0"/>
              </a:rPr>
              <a:t>Area Skill score: </a:t>
            </a:r>
            <a:r>
              <a:rPr lang="en-US" altLang="en-US" sz="2400" noProof="1">
                <a:cs typeface="Calibri" panose="020F0502020204030204" pitchFamily="34" charset="0"/>
              </a:rPr>
              <a:t>Normalized area upper the Molchan’s trajectory.</a:t>
            </a:r>
            <a:endParaRPr lang="it-IT" sz="2400" dirty="0"/>
          </a:p>
        </p:txBody>
      </p:sp>
      <p:sp>
        <p:nvSpPr>
          <p:cNvPr id="2075" name="Rettangolo 2074">
            <a:extLst>
              <a:ext uri="{FF2B5EF4-FFF2-40B4-BE49-F238E27FC236}">
                <a16:creationId xmlns:a16="http://schemas.microsoft.com/office/drawing/2014/main" id="{277BD1E1-3B8F-E222-820C-0E7BCFF4A78E}"/>
              </a:ext>
            </a:extLst>
          </p:cNvPr>
          <p:cNvSpPr/>
          <p:nvPr/>
        </p:nvSpPr>
        <p:spPr>
          <a:xfrm>
            <a:off x="26168635" y="11240858"/>
            <a:ext cx="24771203" cy="2063799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1"/>
          </a:p>
        </p:txBody>
      </p:sp>
      <p:sp>
        <p:nvSpPr>
          <p:cNvPr id="2078" name="CasellaDiTesto 2077">
            <a:extLst>
              <a:ext uri="{FF2B5EF4-FFF2-40B4-BE49-F238E27FC236}">
                <a16:creationId xmlns:a16="http://schemas.microsoft.com/office/drawing/2014/main" id="{D81EFCD8-EFF9-4632-C28E-93C5DF229456}"/>
              </a:ext>
            </a:extLst>
          </p:cNvPr>
          <p:cNvSpPr txBox="1"/>
          <p:nvPr/>
        </p:nvSpPr>
        <p:spPr>
          <a:xfrm>
            <a:off x="26233304" y="11377464"/>
            <a:ext cx="2477120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46B1E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5– </a:t>
            </a:r>
            <a:r>
              <a:rPr lang="en-US" sz="2800" b="1" dirty="0">
                <a:solidFill>
                  <a:srgbClr val="46B1E1"/>
                </a:solidFill>
              </a:rPr>
              <a:t>Pseudo-prospective test for the Central Italy region</a:t>
            </a:r>
            <a:endParaRPr lang="en-US" sz="2800" b="1" dirty="0">
              <a:solidFill>
                <a:srgbClr val="46B1E1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457388" indent="-457388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Using the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calibrated models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, we assessed their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pseudo-prospective performance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for the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Central Italy region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indicated by the blue square in </a:t>
            </a:r>
            <a:r>
              <a:rPr lang="en-US" sz="2400" dirty="0">
                <a:solidFill>
                  <a:srgbClr val="46B1E1"/>
                </a:solidFill>
                <a:ea typeface="Verdana" panose="020B0604030504040204" pitchFamily="34" charset="0"/>
              </a:rPr>
              <a:t>Fig. 1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and showed in detail in the </a:t>
            </a:r>
            <a:r>
              <a:rPr lang="en-US" sz="2400" dirty="0">
                <a:solidFill>
                  <a:srgbClr val="46B1E1"/>
                </a:solidFill>
                <a:ea typeface="Verdana" panose="020B0604030504040204" pitchFamily="34" charset="0"/>
              </a:rPr>
              <a:t>Fig. 3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, for the period 2005-2022.</a:t>
            </a:r>
          </a:p>
          <a:p>
            <a:pPr marL="457388" indent="-457388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To assess the forecasting performance of alarm-based models we adopted the </a:t>
            </a:r>
            <a:r>
              <a:rPr lang="en-US" sz="2400" b="1" dirty="0" err="1">
                <a:solidFill>
                  <a:srgbClr val="000000"/>
                </a:solidFill>
                <a:ea typeface="Verdana" panose="020B0604030504040204" pitchFamily="34" charset="0"/>
              </a:rPr>
              <a:t>Molchan’s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 diagram (Molchan, 1990, 1991)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. </a:t>
            </a:r>
          </a:p>
          <a:p>
            <a:pPr marL="457388" indent="-457388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Verdana" panose="020B0604030504040204" pitchFamily="34" charset="0"/>
              </a:rPr>
              <a:t>Molchan's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 test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compare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the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forecasting performance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obtained by a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forecasting method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(blue and red trajectories in the diagrams)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with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 that obtained by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a purely random model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that simply forecast earthquakes in proportion to the fraction of space-time occupied by the alarms (diagonal line of the diagram).</a:t>
            </a:r>
          </a:p>
          <a:p>
            <a:pPr marL="457388" indent="-457388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According to this test, the closer the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Molchan trajectory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is to the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lower left-hand corner 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of the diagram, the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higher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 the </a:t>
            </a:r>
            <a:r>
              <a:rPr lang="en-US" sz="2400" b="1" dirty="0">
                <a:solidFill>
                  <a:srgbClr val="000000"/>
                </a:solidFill>
                <a:ea typeface="Verdana" panose="020B0604030504040204" pitchFamily="34" charset="0"/>
              </a:rPr>
              <a:t>performance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 of the model (</a:t>
            </a:r>
            <a:r>
              <a:rPr lang="en-US" sz="2400" dirty="0">
                <a:solidFill>
                  <a:srgbClr val="46B1E1"/>
                </a:solidFill>
                <a:ea typeface="Verdana" panose="020B0604030504040204" pitchFamily="34" charset="0"/>
              </a:rPr>
              <a:t>Fig. 4</a:t>
            </a: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</a:rPr>
              <a:t>). </a:t>
            </a:r>
          </a:p>
          <a:p>
            <a:pPr marL="457388" indent="-457388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ea typeface="Verdana" panose="020B0604030504040204" pitchFamily="34" charset="0"/>
            </a:endParaRPr>
          </a:p>
        </p:txBody>
      </p:sp>
      <p:sp>
        <p:nvSpPr>
          <p:cNvPr id="2080" name="CasellaDiTesto 2079">
            <a:extLst>
              <a:ext uri="{FF2B5EF4-FFF2-40B4-BE49-F238E27FC236}">
                <a16:creationId xmlns:a16="http://schemas.microsoft.com/office/drawing/2014/main" id="{D20DE2C5-4154-EBB5-17C6-2D8DFC80EFA0}"/>
              </a:ext>
            </a:extLst>
          </p:cNvPr>
          <p:cNvSpPr txBox="1"/>
          <p:nvPr/>
        </p:nvSpPr>
        <p:spPr>
          <a:xfrm>
            <a:off x="26293778" y="7311496"/>
            <a:ext cx="547254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GB" sz="2800" b="1" kern="100" dirty="0">
                <a:solidFill>
                  <a:srgbClr val="46B1E1"/>
                </a:solidFill>
                <a:cs typeface="Times New Roman" panose="02020603050405020304" pitchFamily="18" charset="0"/>
              </a:rPr>
              <a:t>Fig. 2: </a:t>
            </a:r>
            <a:r>
              <a:rPr lang="en-GB" sz="2400" i="1" dirty="0">
                <a:solidFill>
                  <a:srgbClr val="000000"/>
                </a:solidFill>
                <a:latin typeface="Aptos" panose="020B000402020202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For each model is represented the </a:t>
            </a:r>
            <a:r>
              <a:rPr lang="en-GB" sz="2400" i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Area Skill (AS) score computed for targets with Mw≥5.0, using </a:t>
            </a:r>
            <a:r>
              <a:rPr lang="en-GB" sz="2400" i="1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unweighted (red) </a:t>
            </a:r>
            <a:r>
              <a:rPr lang="en-GB" sz="2400" i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and </a:t>
            </a:r>
            <a:r>
              <a:rPr lang="en-GB" sz="2400" i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weighted (dark blue) </a:t>
            </a:r>
            <a:r>
              <a:rPr lang="en-GB" sz="2400" i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fractions of space-time occupied by alarms. The bars represent the fractions of space-time occupied by alarms considering </a:t>
            </a:r>
            <a:r>
              <a:rPr lang="en-GB" sz="2400" i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</a:t>
            </a:r>
            <a:r>
              <a:rPr lang="en-GB" sz="2400" i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t=1 year as alarm time. </a:t>
            </a:r>
            <a:endParaRPr lang="it-IT" sz="2400" i="1" dirty="0">
              <a:solidFill>
                <a:srgbClr val="1F4E79"/>
              </a:solidFill>
              <a:effectLst/>
              <a:latin typeface="Aptos" panose="020B000402020202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81" name="Rettangolo 2080">
            <a:extLst>
              <a:ext uri="{FF2B5EF4-FFF2-40B4-BE49-F238E27FC236}">
                <a16:creationId xmlns:a16="http://schemas.microsoft.com/office/drawing/2014/main" id="{111AE1EA-CAF0-26BD-B91A-B77B2126895C}"/>
              </a:ext>
            </a:extLst>
          </p:cNvPr>
          <p:cNvSpPr/>
          <p:nvPr/>
        </p:nvSpPr>
        <p:spPr>
          <a:xfrm>
            <a:off x="200470" y="4822644"/>
            <a:ext cx="15787365" cy="641076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1"/>
          </a:p>
        </p:txBody>
      </p:sp>
      <p:grpSp>
        <p:nvGrpSpPr>
          <p:cNvPr id="2093" name="Gruppo 2092">
            <a:extLst>
              <a:ext uri="{FF2B5EF4-FFF2-40B4-BE49-F238E27FC236}">
                <a16:creationId xmlns:a16="http://schemas.microsoft.com/office/drawing/2014/main" id="{9ADDD668-0763-2B47-241F-658E27093956}"/>
              </a:ext>
            </a:extLst>
          </p:cNvPr>
          <p:cNvGrpSpPr/>
          <p:nvPr/>
        </p:nvGrpSpPr>
        <p:grpSpPr>
          <a:xfrm>
            <a:off x="26929439" y="14011441"/>
            <a:ext cx="23862068" cy="7360411"/>
            <a:chOff x="26630169" y="14576990"/>
            <a:chExt cx="23862068" cy="7360411"/>
          </a:xfrm>
        </p:grpSpPr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2506E4D5-D0D1-112E-58A5-5B41D0D0AE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671544" y="14576990"/>
              <a:ext cx="4799760" cy="3599820"/>
              <a:chOff x="38921141" y="5390110"/>
              <a:chExt cx="5253228" cy="3582162"/>
            </a:xfrm>
          </p:grpSpPr>
          <p:pic>
            <p:nvPicPr>
              <p:cNvPr id="49" name="Immagine 48" descr="Immagine che contiene testo, linea, schermata, Diagramma&#10;&#10;Descrizione generata automaticamente">
                <a:extLst>
                  <a:ext uri="{FF2B5EF4-FFF2-40B4-BE49-F238E27FC236}">
                    <a16:creationId xmlns:a16="http://schemas.microsoft.com/office/drawing/2014/main" id="{D44A79E5-5301-8032-3C88-72D3A6BFB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21141" y="5390110"/>
                <a:ext cx="5253228" cy="3582162"/>
              </a:xfrm>
              <a:prstGeom prst="rect">
                <a:avLst/>
              </a:prstGeom>
            </p:spPr>
          </p:pic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4131E6FD-E10D-EDEA-6A1F-E9B7DAC31064}"/>
                  </a:ext>
                </a:extLst>
              </p:cNvPr>
              <p:cNvSpPr txBox="1"/>
              <p:nvPr/>
            </p:nvSpPr>
            <p:spPr>
              <a:xfrm>
                <a:off x="42281476" y="5867407"/>
                <a:ext cx="1619250" cy="336883"/>
              </a:xfrm>
              <a:prstGeom prst="rect">
                <a:avLst/>
              </a:prstGeom>
              <a:solidFill>
                <a:srgbClr val="0062CB"/>
              </a:solidFill>
              <a:ln>
                <a:noFill/>
              </a:ln>
            </p:spPr>
            <p:txBody>
              <a:bodyPr wrap="square" lIns="91439" tIns="45715" rIns="91439" bIns="45715" rtlCol="0" anchor="t">
                <a:spAutoFit/>
              </a:bodyPr>
              <a:lstStyle/>
              <a:p>
                <a:r>
                  <a:rPr lang="it-IT" sz="1600" dirty="0">
                    <a:solidFill>
                      <a:schemeClr val="bg1"/>
                    </a:solidFill>
                  </a:rPr>
                  <a:t>b-value model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12771F7-C05C-D3BD-9A40-492E1BC960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630169" y="18337581"/>
              <a:ext cx="4799760" cy="3599820"/>
              <a:chOff x="44727774" y="4922544"/>
              <a:chExt cx="5253228" cy="3582162"/>
            </a:xfrm>
          </p:grpSpPr>
          <p:pic>
            <p:nvPicPr>
              <p:cNvPr id="51" name="Immagine 50" descr="Immagine che contiene testo, linea, schermata, Diagramma&#10;&#10;Descrizione generata automaticamente">
                <a:extLst>
                  <a:ext uri="{FF2B5EF4-FFF2-40B4-BE49-F238E27FC236}">
                    <a16:creationId xmlns:a16="http://schemas.microsoft.com/office/drawing/2014/main" id="{0F0E68EB-1933-6A1E-CCC5-8E06E854E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27774" y="4922544"/>
                <a:ext cx="5253228" cy="3582162"/>
              </a:xfrm>
              <a:prstGeom prst="rect">
                <a:avLst/>
              </a:prstGeom>
            </p:spPr>
          </p:pic>
          <p:sp>
            <p:nvSpPr>
              <p:cNvPr id="12" name="CasellaDiTesto 71">
                <a:extLst>
                  <a:ext uri="{FF2B5EF4-FFF2-40B4-BE49-F238E27FC236}">
                    <a16:creationId xmlns:a16="http://schemas.microsoft.com/office/drawing/2014/main" id="{D0A17FE1-7B4D-CF67-45D9-6E1F34850B4A}"/>
                  </a:ext>
                </a:extLst>
              </p:cNvPr>
              <p:cNvSpPr txBox="1"/>
              <p:nvPr/>
            </p:nvSpPr>
            <p:spPr>
              <a:xfrm>
                <a:off x="48062155" y="5402515"/>
                <a:ext cx="1646933" cy="336883"/>
              </a:xfrm>
              <a:prstGeom prst="rect">
                <a:avLst/>
              </a:prstGeom>
              <a:solidFill>
                <a:srgbClr val="0060CA"/>
              </a:solidFill>
              <a:ln>
                <a:noFill/>
              </a:ln>
            </p:spPr>
            <p:txBody>
              <a:bodyPr wrap="square" lIns="91439" tIns="45715" rIns="91439" bIns="45715" rtlCol="0" anchor="t">
                <a:spAutoFit/>
              </a:bodyPr>
              <a:lstStyle/>
              <a:p>
                <a:r>
                  <a:rPr lang="it-IT" sz="1600" dirty="0">
                    <a:solidFill>
                      <a:schemeClr val="bg1"/>
                    </a:solidFill>
                  </a:rPr>
                  <a:t>b-value model</a:t>
                </a:r>
              </a:p>
            </p:txBody>
          </p:sp>
        </p:grpSp>
        <p:pic>
          <p:nvPicPr>
            <p:cNvPr id="53" name="Immagine 52" descr="Immagine che contiene testo, linea, schermata, Diagramma&#10;&#10;Descrizione generata automaticamente">
              <a:extLst>
                <a:ext uri="{FF2B5EF4-FFF2-40B4-BE49-F238E27FC236}">
                  <a16:creationId xmlns:a16="http://schemas.microsoft.com/office/drawing/2014/main" id="{6D284986-BCAC-9627-A029-987B947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1563" y="14576994"/>
              <a:ext cx="4799760" cy="359982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9F77AA-9BE6-3251-A916-D86BCF8F2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09725" y="18337576"/>
              <a:ext cx="4799760" cy="3599820"/>
              <a:chOff x="44561745" y="9251581"/>
              <a:chExt cx="5253228" cy="3582162"/>
            </a:xfrm>
          </p:grpSpPr>
          <p:pic>
            <p:nvPicPr>
              <p:cNvPr id="55" name="Immagine 54" descr="Immagine che contiene testo, linea, schermata, Diagramma&#10;&#10;Descrizione generata automaticamente">
                <a:extLst>
                  <a:ext uri="{FF2B5EF4-FFF2-40B4-BE49-F238E27FC236}">
                    <a16:creationId xmlns:a16="http://schemas.microsoft.com/office/drawing/2014/main" id="{782C0467-3160-0B4F-DB8F-CB6AF5882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1745" y="9251581"/>
                <a:ext cx="5253228" cy="3582162"/>
              </a:xfrm>
              <a:prstGeom prst="rect">
                <a:avLst/>
              </a:prstGeom>
            </p:spPr>
          </p:pic>
          <p:sp>
            <p:nvSpPr>
              <p:cNvPr id="20" name="CasellaDiTesto 71">
                <a:extLst>
                  <a:ext uri="{FF2B5EF4-FFF2-40B4-BE49-F238E27FC236}">
                    <a16:creationId xmlns:a16="http://schemas.microsoft.com/office/drawing/2014/main" id="{78C4D065-10CE-5EC4-49BA-10A9E53841E4}"/>
                  </a:ext>
                </a:extLst>
              </p:cNvPr>
              <p:cNvSpPr txBox="1"/>
              <p:nvPr/>
            </p:nvSpPr>
            <p:spPr>
              <a:xfrm>
                <a:off x="47896126" y="9744132"/>
                <a:ext cx="1646933" cy="336883"/>
              </a:xfrm>
              <a:prstGeom prst="rect">
                <a:avLst/>
              </a:prstGeom>
              <a:solidFill>
                <a:srgbClr val="A10606"/>
              </a:solidFill>
              <a:ln>
                <a:noFill/>
              </a:ln>
            </p:spPr>
            <p:txBody>
              <a:bodyPr wrap="square" lIns="91439" tIns="45715" rIns="91439" bIns="45715" rtlCol="0" anchor="t">
                <a:spAutoFit/>
              </a:bodyPr>
              <a:lstStyle/>
              <a:p>
                <a:r>
                  <a:rPr lang="it-IT" sz="1600" dirty="0">
                    <a:solidFill>
                      <a:schemeClr val="bg1"/>
                    </a:solidFill>
                  </a:rPr>
                  <a:t>Fore model</a:t>
                </a:r>
              </a:p>
            </p:txBody>
          </p:sp>
        </p:grpSp>
        <p:pic>
          <p:nvPicPr>
            <p:cNvPr id="57" name="Immagine 56" descr="Immagine che contiene testo, linea, schermata, Diagramma&#10;&#10;Descrizione generata automaticamente">
              <a:extLst>
                <a:ext uri="{FF2B5EF4-FFF2-40B4-BE49-F238E27FC236}">
                  <a16:creationId xmlns:a16="http://schemas.microsoft.com/office/drawing/2014/main" id="{8FCEC38C-FB99-C199-1E53-3A62F55A5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7501" y="14576990"/>
              <a:ext cx="4799760" cy="359982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740D14-CACD-6903-EFE1-BD50973B39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61323" y="18337581"/>
              <a:ext cx="4799760" cy="3599820"/>
              <a:chOff x="44561745" y="11969017"/>
              <a:chExt cx="5253228" cy="3582162"/>
            </a:xfrm>
          </p:grpSpPr>
          <p:pic>
            <p:nvPicPr>
              <p:cNvPr id="59" name="Immagine 58" descr="Immagine che contiene testo, linea, schermata, Diagramma&#10;&#10;Descrizione generata automaticamente">
                <a:extLst>
                  <a:ext uri="{FF2B5EF4-FFF2-40B4-BE49-F238E27FC236}">
                    <a16:creationId xmlns:a16="http://schemas.microsoft.com/office/drawing/2014/main" id="{E6827190-9DA3-9C13-8B01-A5202003C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1745" y="11969017"/>
                <a:ext cx="5253228" cy="3582162"/>
              </a:xfrm>
              <a:prstGeom prst="rect">
                <a:avLst/>
              </a:prstGeom>
            </p:spPr>
          </p:pic>
          <p:sp>
            <p:nvSpPr>
              <p:cNvPr id="26" name="CasellaDiTesto 71">
                <a:extLst>
                  <a:ext uri="{FF2B5EF4-FFF2-40B4-BE49-F238E27FC236}">
                    <a16:creationId xmlns:a16="http://schemas.microsoft.com/office/drawing/2014/main" id="{AAFFAB6F-6E21-5750-64A2-28FC740A2BDB}"/>
                  </a:ext>
                </a:extLst>
              </p:cNvPr>
              <p:cNvSpPr txBox="1"/>
              <p:nvPr/>
            </p:nvSpPr>
            <p:spPr>
              <a:xfrm>
                <a:off x="47891604" y="12457855"/>
                <a:ext cx="1646933" cy="3368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wrap="square" lIns="91439" tIns="45715" rIns="91439" bIns="45715" rtlCol="0" anchor="t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600" dirty="0">
                    <a:solidFill>
                      <a:schemeClr val="bg1"/>
                    </a:solidFill>
                  </a:rPr>
                  <a:t>United model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1BE315E-6686-9F2C-982D-EE8BCB1A21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851323" y="14576999"/>
              <a:ext cx="4799760" cy="3599820"/>
              <a:chOff x="38922515" y="16900461"/>
              <a:chExt cx="5253228" cy="3582162"/>
            </a:xfrm>
          </p:grpSpPr>
          <p:pic>
            <p:nvPicPr>
              <p:cNvPr id="61" name="Immagine 60" descr="Immagine che contiene testo, linea, schermata, Diagramma&#10;&#10;Descrizione generata automaticamente">
                <a:extLst>
                  <a:ext uri="{FF2B5EF4-FFF2-40B4-BE49-F238E27FC236}">
                    <a16:creationId xmlns:a16="http://schemas.microsoft.com/office/drawing/2014/main" id="{FF16B095-B86C-4783-2DD6-F24F59D6C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22515" y="16900461"/>
                <a:ext cx="5253228" cy="3582162"/>
              </a:xfrm>
              <a:prstGeom prst="rect">
                <a:avLst/>
              </a:prstGeom>
            </p:spPr>
          </p:pic>
          <p:sp>
            <p:nvSpPr>
              <p:cNvPr id="30" name="CasellaDiTesto 71">
                <a:extLst>
                  <a:ext uri="{FF2B5EF4-FFF2-40B4-BE49-F238E27FC236}">
                    <a16:creationId xmlns:a16="http://schemas.microsoft.com/office/drawing/2014/main" id="{AD7C4F8E-EAF8-38B9-1128-7C5B649444A2}"/>
                  </a:ext>
                </a:extLst>
              </p:cNvPr>
              <p:cNvSpPr txBox="1"/>
              <p:nvPr/>
            </p:nvSpPr>
            <p:spPr>
              <a:xfrm>
                <a:off x="42251023" y="17377749"/>
                <a:ext cx="1646933" cy="33688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wrap="square" lIns="91439" tIns="45715" rIns="91439" bIns="45715" rtlCol="0" anchor="t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600" dirty="0">
                    <a:solidFill>
                      <a:schemeClr val="bg1"/>
                    </a:solidFill>
                  </a:rPr>
                  <a:t>Inter model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0FFE878-4E9C-63DA-C484-EA396A3F3D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692477" y="18337576"/>
              <a:ext cx="4799760" cy="3599820"/>
              <a:chOff x="38903988" y="20854970"/>
              <a:chExt cx="5253228" cy="3582162"/>
            </a:xfrm>
          </p:grpSpPr>
          <p:pic>
            <p:nvPicPr>
              <p:cNvPr id="65" name="Immagine 64" descr="Immagine che contiene testo, linea, schermata, Diagramma&#10;&#10;Descrizione generata automaticamente">
                <a:extLst>
                  <a:ext uri="{FF2B5EF4-FFF2-40B4-BE49-F238E27FC236}">
                    <a16:creationId xmlns:a16="http://schemas.microsoft.com/office/drawing/2014/main" id="{9570C756-1C01-20CA-8A50-8F94F5DC6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03988" y="20854970"/>
                <a:ext cx="5253228" cy="3582162"/>
              </a:xfrm>
              <a:prstGeom prst="rect">
                <a:avLst/>
              </a:prstGeom>
            </p:spPr>
          </p:pic>
          <p:sp>
            <p:nvSpPr>
              <p:cNvPr id="34" name="CasellaDiTesto 71">
                <a:extLst>
                  <a:ext uri="{FF2B5EF4-FFF2-40B4-BE49-F238E27FC236}">
                    <a16:creationId xmlns:a16="http://schemas.microsoft.com/office/drawing/2014/main" id="{AD7C4F8E-EAF8-38B9-1128-7C5B649444A2}"/>
                  </a:ext>
                </a:extLst>
              </p:cNvPr>
              <p:cNvSpPr txBox="1"/>
              <p:nvPr/>
            </p:nvSpPr>
            <p:spPr>
              <a:xfrm>
                <a:off x="42230161" y="21350080"/>
                <a:ext cx="1646934" cy="33688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wrap="square" lIns="91439" tIns="45715" rIns="91439" bIns="45715" rtlCol="0" anchor="t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600" dirty="0">
                    <a:solidFill>
                      <a:schemeClr val="bg1"/>
                    </a:solidFill>
                  </a:rPr>
                  <a:t>ETAS  model</a:t>
                </a:r>
              </a:p>
            </p:txBody>
          </p:sp>
        </p:grpSp>
        <p:sp>
          <p:nvSpPr>
            <p:cNvPr id="2084" name="CasellaDiTesto 71">
              <a:extLst>
                <a:ext uri="{FF2B5EF4-FFF2-40B4-BE49-F238E27FC236}">
                  <a16:creationId xmlns:a16="http://schemas.microsoft.com/office/drawing/2014/main" id="{D3469291-E725-7908-DB0E-6B6C480D3331}"/>
                </a:ext>
              </a:extLst>
            </p:cNvPr>
            <p:cNvSpPr txBox="1"/>
            <p:nvPr/>
          </p:nvSpPr>
          <p:spPr>
            <a:xfrm>
              <a:off x="34406458" y="15056640"/>
              <a:ext cx="1504767" cy="338544"/>
            </a:xfrm>
            <a:prstGeom prst="rect">
              <a:avLst/>
            </a:prstGeom>
            <a:solidFill>
              <a:srgbClr val="A10606"/>
            </a:solidFill>
            <a:ln>
              <a:noFill/>
            </a:ln>
          </p:spPr>
          <p:txBody>
            <a:bodyPr wrap="square" lIns="91439" tIns="45715" rIns="91439" bIns="45715" rtlCol="0" anchor="t">
              <a:spAutoFit/>
            </a:bodyPr>
            <a:lstStyle/>
            <a:p>
              <a:r>
                <a:rPr lang="it-IT" sz="1600" dirty="0">
                  <a:solidFill>
                    <a:schemeClr val="bg1"/>
                  </a:solidFill>
                </a:rPr>
                <a:t>Fore model</a:t>
              </a:r>
            </a:p>
          </p:txBody>
        </p:sp>
        <p:sp>
          <p:nvSpPr>
            <p:cNvPr id="2086" name="CasellaDiTesto 71">
              <a:extLst>
                <a:ext uri="{FF2B5EF4-FFF2-40B4-BE49-F238E27FC236}">
                  <a16:creationId xmlns:a16="http://schemas.microsoft.com/office/drawing/2014/main" id="{E1623EAE-00D2-ED9F-4542-190CE1613AB3}"/>
                </a:ext>
              </a:extLst>
            </p:cNvPr>
            <p:cNvSpPr txBox="1"/>
            <p:nvPr/>
          </p:nvSpPr>
          <p:spPr>
            <a:xfrm>
              <a:off x="39138686" y="15056640"/>
              <a:ext cx="1504767" cy="33854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wrap="square" lIns="91439" tIns="45715" rIns="91439" bIns="45715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1600" dirty="0">
                  <a:solidFill>
                    <a:schemeClr val="bg1"/>
                  </a:solidFill>
                </a:rPr>
                <a:t>United model</a:t>
              </a:r>
            </a:p>
          </p:txBody>
        </p:sp>
        <p:grpSp>
          <p:nvGrpSpPr>
            <p:cNvPr id="2091" name="Gruppo 2090">
              <a:extLst>
                <a:ext uri="{FF2B5EF4-FFF2-40B4-BE49-F238E27FC236}">
                  <a16:creationId xmlns:a16="http://schemas.microsoft.com/office/drawing/2014/main" id="{C41AB259-C4AE-499E-B560-BA79507006C8}"/>
                </a:ext>
              </a:extLst>
            </p:cNvPr>
            <p:cNvGrpSpPr/>
            <p:nvPr/>
          </p:nvGrpSpPr>
          <p:grpSpPr>
            <a:xfrm>
              <a:off x="40851323" y="18337581"/>
              <a:ext cx="4799760" cy="3599820"/>
              <a:chOff x="40851323" y="18337581"/>
              <a:chExt cx="4799760" cy="3599820"/>
            </a:xfrm>
          </p:grpSpPr>
          <p:pic>
            <p:nvPicPr>
              <p:cNvPr id="63" name="Immagine 62" descr="Immagine che contiene testo, linea, schermata, Diagramma&#10;&#10;Descrizione generata automaticamente">
                <a:extLst>
                  <a:ext uri="{FF2B5EF4-FFF2-40B4-BE49-F238E27FC236}">
                    <a16:creationId xmlns:a16="http://schemas.microsoft.com/office/drawing/2014/main" id="{D81E4B88-D9E5-C163-B44C-6D8BF90C5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51323" y="18337581"/>
                <a:ext cx="4799760" cy="3599820"/>
              </a:xfrm>
              <a:prstGeom prst="rect">
                <a:avLst/>
              </a:prstGeom>
            </p:spPr>
          </p:pic>
          <p:sp>
            <p:nvSpPr>
              <p:cNvPr id="2088" name="CasellaDiTesto 71">
                <a:extLst>
                  <a:ext uri="{FF2B5EF4-FFF2-40B4-BE49-F238E27FC236}">
                    <a16:creationId xmlns:a16="http://schemas.microsoft.com/office/drawing/2014/main" id="{0117E9FA-861E-57E0-749B-5760D86FAE93}"/>
                  </a:ext>
                </a:extLst>
              </p:cNvPr>
              <p:cNvSpPr txBox="1"/>
              <p:nvPr/>
            </p:nvSpPr>
            <p:spPr>
              <a:xfrm>
                <a:off x="43894625" y="18819918"/>
                <a:ext cx="1504767" cy="3385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wrap="square" lIns="91439" tIns="45715" rIns="91439" bIns="45715" rtlCol="0" anchor="t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600" dirty="0">
                    <a:solidFill>
                      <a:schemeClr val="bg1"/>
                    </a:solidFill>
                  </a:rPr>
                  <a:t>Inter model</a:t>
                </a:r>
              </a:p>
            </p:txBody>
          </p:sp>
        </p:grpSp>
        <p:grpSp>
          <p:nvGrpSpPr>
            <p:cNvPr id="2092" name="Gruppo 2091">
              <a:extLst>
                <a:ext uri="{FF2B5EF4-FFF2-40B4-BE49-F238E27FC236}">
                  <a16:creationId xmlns:a16="http://schemas.microsoft.com/office/drawing/2014/main" id="{A82AF372-7E45-42D3-9C3F-9C6B3FDCF0F1}"/>
                </a:ext>
              </a:extLst>
            </p:cNvPr>
            <p:cNvGrpSpPr/>
            <p:nvPr/>
          </p:nvGrpSpPr>
          <p:grpSpPr>
            <a:xfrm>
              <a:off x="45605145" y="14590789"/>
              <a:ext cx="4799760" cy="3599820"/>
              <a:chOff x="45605145" y="14590789"/>
              <a:chExt cx="4799760" cy="3599820"/>
            </a:xfrm>
          </p:grpSpPr>
          <p:pic>
            <p:nvPicPr>
              <p:cNvPr id="67" name="Immagine 66" descr="Immagine che contiene testo, linea, schermata, Diagramma&#10;&#10;Descrizione generata automaticamente">
                <a:extLst>
                  <a:ext uri="{FF2B5EF4-FFF2-40B4-BE49-F238E27FC236}">
                    <a16:creationId xmlns:a16="http://schemas.microsoft.com/office/drawing/2014/main" id="{FB9BC5D0-1E05-B160-910A-567EC6BA3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05145" y="14590789"/>
                <a:ext cx="4799760" cy="3599820"/>
              </a:xfrm>
              <a:prstGeom prst="rect">
                <a:avLst/>
              </a:prstGeom>
            </p:spPr>
          </p:pic>
          <p:sp>
            <p:nvSpPr>
              <p:cNvPr id="2090" name="CasellaDiTesto 71">
                <a:extLst>
                  <a:ext uri="{FF2B5EF4-FFF2-40B4-BE49-F238E27FC236}">
                    <a16:creationId xmlns:a16="http://schemas.microsoft.com/office/drawing/2014/main" id="{2287EC9F-BDB4-53C4-8851-63B54395A4B0}"/>
                  </a:ext>
                </a:extLst>
              </p:cNvPr>
              <p:cNvSpPr txBox="1"/>
              <p:nvPr/>
            </p:nvSpPr>
            <p:spPr>
              <a:xfrm>
                <a:off x="48646330" y="15078014"/>
                <a:ext cx="1504768" cy="3385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wrap="square" lIns="91439" tIns="45715" rIns="91439" bIns="45715" rtlCol="0" anchor="t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600" dirty="0">
                    <a:solidFill>
                      <a:schemeClr val="bg1"/>
                    </a:solidFill>
                  </a:rPr>
                  <a:t>ETAS  model</a:t>
                </a:r>
              </a:p>
            </p:txBody>
          </p:sp>
        </p:grpSp>
      </p:grpSp>
      <p:sp>
        <p:nvSpPr>
          <p:cNvPr id="2095" name="CasellaDiTesto 2094">
            <a:extLst>
              <a:ext uri="{FF2B5EF4-FFF2-40B4-BE49-F238E27FC236}">
                <a16:creationId xmlns:a16="http://schemas.microsoft.com/office/drawing/2014/main" id="{43DEBE46-C4BE-B5F6-8A63-0F3E5F1206DB}"/>
              </a:ext>
            </a:extLst>
          </p:cNvPr>
          <p:cNvSpPr txBox="1"/>
          <p:nvPr/>
        </p:nvSpPr>
        <p:spPr>
          <a:xfrm rot="16200000">
            <a:off x="25164060" y="15301080"/>
            <a:ext cx="2908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a typeface="Verdana" panose="020B0604030504040204" pitchFamily="34" charset="0"/>
              </a:rPr>
              <a:t>Target earthquake ≥ 5.0</a:t>
            </a:r>
            <a:endParaRPr lang="it-IT" b="1" dirty="0"/>
          </a:p>
        </p:txBody>
      </p:sp>
      <p:sp>
        <p:nvSpPr>
          <p:cNvPr id="2096" name="CasellaDiTesto 2095">
            <a:extLst>
              <a:ext uri="{FF2B5EF4-FFF2-40B4-BE49-F238E27FC236}">
                <a16:creationId xmlns:a16="http://schemas.microsoft.com/office/drawing/2014/main" id="{82A0FCF2-9848-71FA-5C99-6C584837646C}"/>
              </a:ext>
            </a:extLst>
          </p:cNvPr>
          <p:cNvSpPr txBox="1"/>
          <p:nvPr/>
        </p:nvSpPr>
        <p:spPr>
          <a:xfrm rot="16200000">
            <a:off x="25178749" y="18961395"/>
            <a:ext cx="2908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a typeface="Verdana" panose="020B0604030504040204" pitchFamily="34" charset="0"/>
              </a:rPr>
              <a:t>Target earthquake ≥ 5.5</a:t>
            </a:r>
            <a:endParaRPr lang="it-IT" b="1" dirty="0"/>
          </a:p>
        </p:txBody>
      </p:sp>
      <p:pic>
        <p:nvPicPr>
          <p:cNvPr id="2109" name="Immagine 2108">
            <a:extLst>
              <a:ext uri="{FF2B5EF4-FFF2-40B4-BE49-F238E27FC236}">
                <a16:creationId xmlns:a16="http://schemas.microsoft.com/office/drawing/2014/main" id="{B9874A82-5EC4-18DF-B14E-972DD6F049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403387" y="395196"/>
            <a:ext cx="2838925" cy="39744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11" name="CasellaDiTesto 2110">
                <a:extLst>
                  <a:ext uri="{FF2B5EF4-FFF2-40B4-BE49-F238E27FC236}">
                    <a16:creationId xmlns:a16="http://schemas.microsoft.com/office/drawing/2014/main" id="{7C4167EC-1426-29D1-6C63-71CFD551B5D2}"/>
                  </a:ext>
                </a:extLst>
              </p:cNvPr>
              <p:cNvSpPr txBox="1"/>
              <p:nvPr/>
            </p:nvSpPr>
            <p:spPr>
              <a:xfrm>
                <a:off x="26265474" y="21265415"/>
                <a:ext cx="24230037" cy="1261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b="1" kern="100" dirty="0">
                    <a:solidFill>
                      <a:srgbClr val="46B1E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Fig. 4: </a:t>
                </a:r>
                <a:r>
                  <a:rPr lang="en-US" sz="2400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Molchan diagrams and AS score of the tested models. </a:t>
                </a:r>
                <a:r>
                  <a:rPr lang="en-US" sz="2400" i="1" dirty="0">
                    <a:solidFill>
                      <a:srgbClr val="C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Red</a:t>
                </a:r>
                <a:r>
                  <a:rPr lang="en-US" sz="2400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i="1" dirty="0">
                    <a:solidFill>
                      <a:srgbClr val="00206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dark blue lines </a:t>
                </a:r>
                <a:r>
                  <a:rPr lang="en-US" sz="2400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indicate the forecasting performance of expected daily rate threshold for </a:t>
                </a:r>
                <a:r>
                  <a:rPr lang="en-US" sz="2400" i="1" dirty="0">
                    <a:solidFill>
                      <a:srgbClr val="C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unweighted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rgbClr val="C00000"/>
                            </a:solidFill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rgbClr val="C00000"/>
                            </a:solidFill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rgbClr val="C00000"/>
                            </a:solidFill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C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2400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and </a:t>
                </a:r>
                <a:r>
                  <a:rPr lang="en-US" sz="2400" i="1" dirty="0">
                    <a:solidFill>
                      <a:srgbClr val="00206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weighted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206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2400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fractions of space-time occupied by alarms respectively. The </a:t>
                </a:r>
                <a:r>
                  <a:rPr lang="en-US" sz="2400" b="1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black continuous line </a:t>
                </a:r>
                <a:r>
                  <a:rPr lang="en-US" sz="2400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indicates a purely </a:t>
                </a:r>
                <a:r>
                  <a:rPr lang="en-US" sz="2400" b="1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random forecasting method </a:t>
                </a:r>
                <a:r>
                  <a:rPr lang="en-US" sz="2400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that separates skilled (below the line) from unskilled (above) forecasting methods. The light blue, violet and green lines indicate the confidence limits for </a:t>
                </a:r>
                <a14:m>
                  <m:oMath xmlns:m="http://schemas.openxmlformats.org/officeDocument/2006/math">
                    <m:r>
                      <a:rPr lang="it-IT" sz="2400" i="1" dirty="0">
                        <a:solidFill>
                          <a:srgbClr val="000000"/>
                        </a:solidFill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cs typeface="Times New Roman" panose="02020603050405020304" pitchFamily="18" charset="0"/>
                      </a:rPr>
                      <m:t>=50%, </m:t>
                    </m:r>
                  </m:oMath>
                </a14:m>
                <a:r>
                  <a:rPr lang="en-US" sz="2400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5%, and 1% respectively. </a:t>
                </a:r>
                <a:endParaRPr lang="it-IT" sz="2400" i="1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11" name="CasellaDiTesto 2110">
                <a:extLst>
                  <a:ext uri="{FF2B5EF4-FFF2-40B4-BE49-F238E27FC236}">
                    <a16:creationId xmlns:a16="http://schemas.microsoft.com/office/drawing/2014/main" id="{7C4167EC-1426-29D1-6C63-71CFD551B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474" y="21265415"/>
                <a:ext cx="24230037" cy="1261884"/>
              </a:xfrm>
              <a:prstGeom prst="rect">
                <a:avLst/>
              </a:prstGeom>
              <a:blipFill>
                <a:blip r:embed="rId28"/>
                <a:stretch>
                  <a:fillRect l="-528" t="-4831" r="-403" b="-10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4" name="Rectangle 1">
                <a:extLst>
                  <a:ext uri="{FF2B5EF4-FFF2-40B4-BE49-F238E27FC236}">
                    <a16:creationId xmlns:a16="http://schemas.microsoft.com/office/drawing/2014/main" id="{8E3358E9-3412-D52E-DF9E-4AAF294C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36867" y="22865264"/>
                <a:ext cx="24367308" cy="20790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marR="0" lvl="0" indent="-34290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</a:pPr>
                <a:r>
                  <a:rPr kumimoji="0" lang="en-GB" altLang="it-IT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Following Shebalin et al. (2011</a:t>
                </a:r>
                <a:r>
                  <a:rPr kumimoji="0" lang="en-GB" altLang="it-IT" sz="2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), the miss rates (</a:t>
                </a:r>
                <a14:m>
                  <m:oMath xmlns:m="http://schemas.openxmlformats.org/officeDocument/2006/math">
                    <m:r>
                      <a:rPr kumimoji="0" lang="en-GB" altLang="it-IT" sz="2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𝝂</m:t>
                    </m:r>
                  </m:oMath>
                </a14:m>
                <a:r>
                  <a:rPr kumimoji="0" lang="en-GB" altLang="it-IT" sz="2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kumimoji="0" lang="en-GB" altLang="it-IT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of the </a:t>
                </a:r>
                <a:r>
                  <a:rPr kumimoji="0" lang="en-GB" altLang="it-IT" sz="2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analyzed</a:t>
                </a:r>
                <a:r>
                  <a:rPr kumimoji="0" lang="en-GB" altLang="it-IT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 models can also be compared to another </a:t>
                </a:r>
                <a:r>
                  <a:rPr kumimoji="0" lang="en-GB" altLang="it-IT" sz="2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skilled reference model</a:t>
                </a:r>
                <a:r>
                  <a:rPr kumimoji="0" lang="en-GB" altLang="it-IT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, characterized by </a:t>
                </a:r>
                <a:r>
                  <a:rPr kumimoji="0" lang="en-GB" altLang="it-IT" sz="2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its space-time fractions occupied by alarms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altLang="it-IT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altLang="it-IT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𝝉</m:t>
                        </m:r>
                      </m:e>
                      <m:sub>
                        <m:r>
                          <a:rPr kumimoji="0" lang="en-GB" altLang="it-IT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𝒓𝒆𝒇</m:t>
                        </m:r>
                      </m:sub>
                    </m:sSub>
                  </m:oMath>
                </a14:m>
                <a:r>
                  <a:rPr kumimoji="0" lang="en-GB" altLang="it-IT" sz="2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) and miss rates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altLang="it-IT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altLang="it-IT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𝝂</m:t>
                        </m:r>
                      </m:e>
                      <m:sub>
                        <m:r>
                          <a:rPr kumimoji="0" lang="en-GB" altLang="it-IT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𝒓𝒆𝒇</m:t>
                        </m:r>
                      </m:sub>
                    </m:sSub>
                  </m:oMath>
                </a14:m>
                <a:r>
                  <a:rPr lang="en-GB" altLang="it-IT" sz="2400" b="1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GB" altLang="it-IT" sz="2400" i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kumimoji="0" lang="it-IT" altLang="it-IT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Verdana" panose="020B0604030504040204" pitchFamily="34" charset="0"/>
                </a:endParaRPr>
              </a:p>
              <a:p>
                <a:pPr marL="342900" marR="0" lvl="0" indent="-34290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</a:pPr>
                <a:r>
                  <a:rPr lang="en-GB" altLang="it-IT" sz="2400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T</a:t>
                </a:r>
                <a:r>
                  <a:rPr kumimoji="0" lang="en-GB" altLang="it-IT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he miss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altLang="it-IT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it-IT" altLang="it-IT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GB" altLang="it-IT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kumimoji="0" lang="en-GB" altLang="it-IT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𝑟𝑒𝑓</m:t>
                        </m:r>
                      </m:sub>
                    </m:sSub>
                    <m:r>
                      <a:rPr kumimoji="0" lang="it-IT" altLang="it-IT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GB" altLang="it-IT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 of the </a:t>
                </a:r>
                <a:r>
                  <a:rPr kumimoji="0" lang="en-GB" altLang="it-IT" sz="2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reference model </a:t>
                </a:r>
                <a:r>
                  <a:rPr kumimoji="0" lang="en-GB" altLang="it-IT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are plotted on the </a:t>
                </a:r>
                <a:r>
                  <a:rPr kumimoji="0" lang="en-GB" altLang="it-IT" sz="2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diagonal line </a:t>
                </a:r>
                <a:r>
                  <a:rPr kumimoji="0" lang="en-GB" altLang="it-IT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of the Molchan diagram were </a:t>
                </a:r>
                <a14:m>
                  <m:oMath xmlns:m="http://schemas.openxmlformats.org/officeDocument/2006/math">
                    <m:r>
                      <a:rPr kumimoji="0" lang="en-GB" altLang="it-IT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kumimoji="0" lang="en-GB" altLang="it-IT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kumimoji="0" lang="it-IT" altLang="it-IT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altLang="it-IT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kumimoji="0" lang="en-GB" altLang="it-IT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kumimoji="0" lang="en-GB" altLang="it-IT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erdana" panose="020B060403050404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342900" marR="0" lvl="0" indent="-34290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</a:pPr>
                <a:r>
                  <a:rPr lang="en-US" sz="2400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en-US" sz="2400" b="1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linear interpolation </a:t>
                </a:r>
                <a:r>
                  <a:rPr lang="en-US" sz="2400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is needed to plot the expected miss rates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) of other models against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it-IT" sz="2400" b="0" i="1" dirty="0" smtClean="0">
                            <a:solidFill>
                              <a:srgbClr val="000000"/>
                            </a:solidFill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, as they are computed at different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 compared to the reference model's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rgbClr val="000000"/>
                            </a:solidFill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. </a:t>
                </a:r>
                <a:endParaRPr lang="en-GB" altLang="it-IT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14" name="Rectangle 1">
                <a:extLst>
                  <a:ext uri="{FF2B5EF4-FFF2-40B4-BE49-F238E27FC236}">
                    <a16:creationId xmlns:a16="http://schemas.microsoft.com/office/drawing/2014/main" id="{8E3358E9-3412-D52E-DF9E-4AAF294C8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36867" y="22865264"/>
                <a:ext cx="24367308" cy="2079031"/>
              </a:xfrm>
              <a:prstGeom prst="rect">
                <a:avLst/>
              </a:prstGeom>
              <a:blipFill>
                <a:blip r:embed="rId29"/>
                <a:stretch>
                  <a:fillRect l="-325" t="-1760" r="-375" b="-527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5" name="CasellaDiTesto 2114">
            <a:extLst>
              <a:ext uri="{FF2B5EF4-FFF2-40B4-BE49-F238E27FC236}">
                <a16:creationId xmlns:a16="http://schemas.microsoft.com/office/drawing/2014/main" id="{874F8CB4-97AE-7951-B0D6-004F21F2E9CA}"/>
              </a:ext>
            </a:extLst>
          </p:cNvPr>
          <p:cNvSpPr txBox="1"/>
          <p:nvPr/>
        </p:nvSpPr>
        <p:spPr>
          <a:xfrm>
            <a:off x="45580405" y="26729508"/>
            <a:ext cx="4981466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GB" sz="2800" b="1" kern="100" dirty="0">
                <a:solidFill>
                  <a:srgbClr val="46B1E1"/>
                </a:solidFill>
                <a:cs typeface="Times New Roman" panose="02020603050405020304" pitchFamily="18" charset="0"/>
              </a:rPr>
              <a:t>Fig. 5: </a:t>
            </a:r>
            <a:r>
              <a:rPr lang="en-GB" sz="2400" i="1" dirty="0">
                <a:solidFill>
                  <a:srgbClr val="000000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Molchan diagram and AS score of the </a:t>
            </a:r>
            <a:r>
              <a:rPr lang="en-GB" sz="2400" i="1" dirty="0" err="1">
                <a:solidFill>
                  <a:srgbClr val="000000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analyzed</a:t>
            </a:r>
            <a:r>
              <a:rPr lang="en-GB" sz="2400" i="1" dirty="0">
                <a:solidFill>
                  <a:srgbClr val="000000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 models considering the ETAS-SVP model as reference and The diagonal continuous line (orange) indicates the miss rates of the ETAS-SVP model and separates models with higher performance (below the line) from with those with lower performance (above).</a:t>
            </a:r>
            <a:endParaRPr lang="it-IT" sz="2400" i="1" dirty="0">
              <a:solidFill>
                <a:srgbClr val="000000"/>
              </a:solidFill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21" name="Gruppo 2120">
            <a:extLst>
              <a:ext uri="{FF2B5EF4-FFF2-40B4-BE49-F238E27FC236}">
                <a16:creationId xmlns:a16="http://schemas.microsoft.com/office/drawing/2014/main" id="{34587D5F-A204-CF05-5287-6A6AB1AA6D57}"/>
              </a:ext>
            </a:extLst>
          </p:cNvPr>
          <p:cNvGrpSpPr/>
          <p:nvPr/>
        </p:nvGrpSpPr>
        <p:grpSpPr>
          <a:xfrm>
            <a:off x="26397061" y="24866139"/>
            <a:ext cx="19183344" cy="6897049"/>
            <a:chOff x="26660500" y="25158914"/>
            <a:chExt cx="19183344" cy="6897049"/>
          </a:xfrm>
        </p:grpSpPr>
        <p:grpSp>
          <p:nvGrpSpPr>
            <p:cNvPr id="2113" name="Gruppo 2112">
              <a:extLst>
                <a:ext uri="{FF2B5EF4-FFF2-40B4-BE49-F238E27FC236}">
                  <a16:creationId xmlns:a16="http://schemas.microsoft.com/office/drawing/2014/main" id="{E1279C11-3460-4B2A-5035-79F3413A57B6}"/>
                </a:ext>
              </a:extLst>
            </p:cNvPr>
            <p:cNvGrpSpPr/>
            <p:nvPr/>
          </p:nvGrpSpPr>
          <p:grpSpPr>
            <a:xfrm>
              <a:off x="26660500" y="25158914"/>
              <a:ext cx="19183344" cy="6897049"/>
              <a:chOff x="26970814" y="24184588"/>
              <a:chExt cx="19183344" cy="6897049"/>
            </a:xfrm>
          </p:grpSpPr>
          <p:pic>
            <p:nvPicPr>
              <p:cNvPr id="69" name="Immagine 68" descr="Immagine che contiene testo, diagramma, linea, schermata&#10;&#10;Descrizione generata automaticamente">
                <a:extLst>
                  <a:ext uri="{FF2B5EF4-FFF2-40B4-BE49-F238E27FC236}">
                    <a16:creationId xmlns:a16="http://schemas.microsoft.com/office/drawing/2014/main" id="{22C78DFC-D149-03A1-6294-343452980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70814" y="24184588"/>
                <a:ext cx="9969075" cy="6881109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testo, diagramma, linea, schermata&#10;&#10;Descrizione generata automaticamente">
                <a:extLst>
                  <a:ext uri="{FF2B5EF4-FFF2-40B4-BE49-F238E27FC236}">
                    <a16:creationId xmlns:a16="http://schemas.microsoft.com/office/drawing/2014/main" id="{F16BE255-56B7-F1FF-6794-FE0AEE3E7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61400" y="24200528"/>
                <a:ext cx="9892758" cy="6881109"/>
              </a:xfrm>
              <a:prstGeom prst="rect">
                <a:avLst/>
              </a:prstGeom>
            </p:spPr>
          </p:pic>
        </p:grpSp>
        <p:sp>
          <p:nvSpPr>
            <p:cNvPr id="2117" name="CasellaDiTesto 2116">
              <a:extLst>
                <a:ext uri="{FF2B5EF4-FFF2-40B4-BE49-F238E27FC236}">
                  <a16:creationId xmlns:a16="http://schemas.microsoft.com/office/drawing/2014/main" id="{4E767554-882D-258B-B598-B67B4AE11815}"/>
                </a:ext>
              </a:extLst>
            </p:cNvPr>
            <p:cNvSpPr txBox="1"/>
            <p:nvPr/>
          </p:nvSpPr>
          <p:spPr>
            <a:xfrm>
              <a:off x="30359388" y="25428541"/>
              <a:ext cx="2908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ea typeface="Verdana" panose="020B0604030504040204" pitchFamily="34" charset="0"/>
                </a:rPr>
                <a:t>Target earthquake ≥ 5.0</a:t>
              </a:r>
              <a:endParaRPr lang="it-IT" b="1" dirty="0"/>
            </a:p>
          </p:txBody>
        </p:sp>
        <p:sp>
          <p:nvSpPr>
            <p:cNvPr id="2118" name="CasellaDiTesto 2117">
              <a:extLst>
                <a:ext uri="{FF2B5EF4-FFF2-40B4-BE49-F238E27FC236}">
                  <a16:creationId xmlns:a16="http://schemas.microsoft.com/office/drawing/2014/main" id="{E3CEF194-152C-F7C3-5233-44D452627C96}"/>
                </a:ext>
              </a:extLst>
            </p:cNvPr>
            <p:cNvSpPr txBox="1"/>
            <p:nvPr/>
          </p:nvSpPr>
          <p:spPr>
            <a:xfrm>
              <a:off x="39796504" y="25468045"/>
              <a:ext cx="2908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ea typeface="Verdana" panose="020B0604030504040204" pitchFamily="34" charset="0"/>
                </a:rPr>
                <a:t>Target earthquake ≥ 5.5</a:t>
              </a:r>
              <a:endParaRPr lang="it-IT" b="1" dirty="0"/>
            </a:p>
          </p:txBody>
        </p:sp>
      </p:grpSp>
      <p:sp>
        <p:nvSpPr>
          <p:cNvPr id="2123" name="CasellaDiTesto 2122">
            <a:extLst>
              <a:ext uri="{FF2B5EF4-FFF2-40B4-BE49-F238E27FC236}">
                <a16:creationId xmlns:a16="http://schemas.microsoft.com/office/drawing/2014/main" id="{525BB253-D1B5-CF5A-E30D-B63534E736E1}"/>
              </a:ext>
            </a:extLst>
          </p:cNvPr>
          <p:cNvSpPr txBox="1"/>
          <p:nvPr/>
        </p:nvSpPr>
        <p:spPr>
          <a:xfrm>
            <a:off x="75558" y="28296508"/>
            <a:ext cx="17317092" cy="3758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Biondini, E., D. A. Rhoades, and P. Gasperini (2023). Application of the EEPAS earthquake forecasting model to Italy,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Geophysical Journal International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ggad123,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10.1093/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gji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/ggad123.</a:t>
            </a:r>
            <a:endParaRPr lang="it-IT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Gasperini, P., E. Biondini, B. Lolli, A. Petruccelli, and G. Vannucci (2021). 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Retrospective short-term forecasting experiment in Italy based on the occurrence of strong (fore) shocks,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Geophysical Journal International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225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no. 2, 1192–1206,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10.1093/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gji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/ggaa592.</a:t>
            </a:r>
            <a:endParaRPr lang="it-IT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Gulia, L., A. P. Rinaldi, T. </a:t>
            </a:r>
            <a:r>
              <a:rPr lang="it-IT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Tormann</a:t>
            </a: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G. Vannucci, B. Enescu, and S. Wiemer (2018). 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Effect of a Mainshock on the Size Distribution of the Aftershocks,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Geophysical Research Letters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45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no. 24,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10.1029/2018GL080619.</a:t>
            </a:r>
            <a:endParaRPr lang="it-IT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Gutenberg, B., and C. F. Richter (1944). Frequency of earthquakes in California*,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Bulletin of the Seismological Society of America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34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no. 4, 185–188,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10.1785/BSSA0340040185.</a:t>
            </a:r>
            <a:endParaRPr lang="it-IT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Molchan, G. M. (1990). Strategies in strong earthquake prediction,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Physics of the Earth and Planetary Interiors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61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no. 1, 84–98,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10.1016/0031-9201(90)90097-H.</a:t>
            </a:r>
            <a:endParaRPr lang="it-IT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Molchan, G. M. (1991). Structure of optimal strategies in earthquake prediction,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Tectonophysics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193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no. 4, 267–276,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10.1016/0040-1951(91)90336-Q.</a:t>
            </a:r>
            <a:endParaRPr lang="it-IT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Rovida, A., M. Locati, R. Camassi, B. Lolli, P. Gasperini, and A. Antonucci (2022). </a:t>
            </a:r>
            <a:r>
              <a:rPr lang="it-IT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Parametric</a:t>
            </a: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Catalogue</a:t>
            </a: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</a:t>
            </a:r>
            <a:r>
              <a:rPr lang="it-IT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Italian</a:t>
            </a: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Earthquakes</a:t>
            </a: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(CPTI15), </a:t>
            </a:r>
            <a:r>
              <a:rPr lang="it-IT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version</a:t>
            </a: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4.0, Istituto Nazionale di Geofisica e Vulcanologia (INGV), </a:t>
            </a:r>
            <a:r>
              <a:rPr lang="it-IT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10.13127/CPTI/CPTI15.4.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Shebalin, P., C. </a:t>
            </a:r>
            <a:r>
              <a:rPr lang="en-US" sz="12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Narteau</a:t>
            </a:r>
            <a:r>
              <a:rPr lang="en-US" sz="12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, M. </a:t>
            </a:r>
            <a:r>
              <a:rPr lang="en-US" sz="12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Holschneider</a:t>
            </a:r>
            <a:r>
              <a:rPr lang="en-US" sz="12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, and D. Schorlemmer (2011). Short-Term Earthquake Forecasting Using Early Aftershock Statistics, Bulletin of the Seismological Society of America 101, no. 1, 297–312, </a:t>
            </a:r>
            <a:r>
              <a:rPr lang="en-US" sz="12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2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: 10.1785/0120100119.</a:t>
            </a:r>
            <a:endParaRPr lang="it-IT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Scholz, C. H. (1968). The frequency-magnitude relation of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microfracturing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rock and its relation to earthquakes,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Bulletin of the Seismological Society of America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58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no. 1, 399–415,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10.1785/BSSA0580010399.</a:t>
            </a:r>
            <a:endParaRPr lang="it-IT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Zechar, J. D., and T. H. Jordan (2008). Testing alarm-based earthquake predictions,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Geophysical Journal International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172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no. 2, 715–724,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10.1111/j.1365-246X.2007.03676.x.</a:t>
            </a:r>
            <a:endParaRPr lang="it-IT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Zechar, J. D., and T. H. Jordan (2010). The Area Skill Score Statistic for Evaluating Earthquake Predictability Experiments,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Pure Appl. </a:t>
            </a:r>
            <a:r>
              <a:rPr lang="it-IT" sz="12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Geophys</a:t>
            </a:r>
            <a:r>
              <a:rPr lang="it-IT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167</a:t>
            </a: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no. 8–9, 893–906, </a:t>
            </a:r>
            <a:r>
              <a:rPr lang="it-IT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it-IT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10.1007/s00024-010-0086-0.</a:t>
            </a:r>
          </a:p>
        </p:txBody>
      </p:sp>
      <p:pic>
        <p:nvPicPr>
          <p:cNvPr id="2124" name="Immagine 2123">
            <a:extLst>
              <a:ext uri="{FF2B5EF4-FFF2-40B4-BE49-F238E27FC236}">
                <a16:creationId xmlns:a16="http://schemas.microsoft.com/office/drawing/2014/main" id="{EB691888-83A6-CBDC-36A1-AE623771FDE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052116" y="28343200"/>
            <a:ext cx="2737710" cy="3832792"/>
          </a:xfrm>
          <a:prstGeom prst="rect">
            <a:avLst/>
          </a:prstGeom>
        </p:spPr>
      </p:pic>
      <p:sp>
        <p:nvSpPr>
          <p:cNvPr id="2125" name="CasellaDiTesto 71">
            <a:extLst>
              <a:ext uri="{FF2B5EF4-FFF2-40B4-BE49-F238E27FC236}">
                <a16:creationId xmlns:a16="http://schemas.microsoft.com/office/drawing/2014/main" id="{9636CF0E-EF44-00DB-1349-34E0443E03EE}"/>
              </a:ext>
            </a:extLst>
          </p:cNvPr>
          <p:cNvSpPr txBox="1"/>
          <p:nvPr/>
        </p:nvSpPr>
        <p:spPr>
          <a:xfrm>
            <a:off x="38699434" y="7285721"/>
            <a:ext cx="1504767" cy="338544"/>
          </a:xfrm>
          <a:prstGeom prst="rect">
            <a:avLst/>
          </a:prstGeom>
          <a:solidFill>
            <a:srgbClr val="A10606"/>
          </a:solidFill>
          <a:ln>
            <a:noFill/>
          </a:ln>
        </p:spPr>
        <p:txBody>
          <a:bodyPr wrap="square" lIns="91439" tIns="45715" rIns="91439" bIns="45715" rtlCol="0" anchor="t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Fore model</a:t>
            </a:r>
          </a:p>
        </p:txBody>
      </p:sp>
      <p:sp>
        <p:nvSpPr>
          <p:cNvPr id="2126" name="CasellaDiTesto 71">
            <a:extLst>
              <a:ext uri="{FF2B5EF4-FFF2-40B4-BE49-F238E27FC236}">
                <a16:creationId xmlns:a16="http://schemas.microsoft.com/office/drawing/2014/main" id="{B65685DF-0CD5-4BF1-6B99-78AFF29BAE9F}"/>
              </a:ext>
            </a:extLst>
          </p:cNvPr>
          <p:cNvSpPr txBox="1"/>
          <p:nvPr/>
        </p:nvSpPr>
        <p:spPr>
          <a:xfrm>
            <a:off x="48850350" y="7282793"/>
            <a:ext cx="1504768" cy="3385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39" tIns="45715" rIns="91439" bIns="45715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>
                <a:solidFill>
                  <a:schemeClr val="bg1"/>
                </a:solidFill>
              </a:rPr>
              <a:t>ETAS  model</a:t>
            </a:r>
          </a:p>
        </p:txBody>
      </p:sp>
      <p:sp>
        <p:nvSpPr>
          <p:cNvPr id="2127" name="CasellaDiTesto 2126">
            <a:extLst>
              <a:ext uri="{FF2B5EF4-FFF2-40B4-BE49-F238E27FC236}">
                <a16:creationId xmlns:a16="http://schemas.microsoft.com/office/drawing/2014/main" id="{E3A670AE-E4F6-037D-D41C-6D67A0589FF4}"/>
              </a:ext>
            </a:extLst>
          </p:cNvPr>
          <p:cNvSpPr txBox="1"/>
          <p:nvPr/>
        </p:nvSpPr>
        <p:spPr>
          <a:xfrm>
            <a:off x="8074418" y="3826702"/>
            <a:ext cx="7861481" cy="56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2800" b="1" kern="100" dirty="0">
                <a:solidFill>
                  <a:srgbClr val="0072BC"/>
                </a:solidFill>
                <a:effectLst/>
                <a:latin typeface="Open Sans" panose="020B06060305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Vienna, Austria &amp; Online | 14–19 April 2024</a:t>
            </a:r>
            <a:endParaRPr lang="it-IT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29" name="Immagine 2128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E6C86B7A-7DDF-07E2-78DC-5BF7CA4E39D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122" y="28278253"/>
            <a:ext cx="3271300" cy="3816000"/>
          </a:xfrm>
          <a:prstGeom prst="rect">
            <a:avLst/>
          </a:prstGeom>
        </p:spPr>
      </p:pic>
      <p:sp>
        <p:nvSpPr>
          <p:cNvPr id="2120" name="Rettangolo 2119">
            <a:extLst>
              <a:ext uri="{FF2B5EF4-FFF2-40B4-BE49-F238E27FC236}">
                <a16:creationId xmlns:a16="http://schemas.microsoft.com/office/drawing/2014/main" id="{E246CAB6-05BF-0FC8-9FB1-D24937AE4703}"/>
              </a:ext>
            </a:extLst>
          </p:cNvPr>
          <p:cNvSpPr/>
          <p:nvPr/>
        </p:nvSpPr>
        <p:spPr>
          <a:xfrm>
            <a:off x="0" y="32094253"/>
            <a:ext cx="51302289" cy="382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17"/>
          </a:p>
        </p:txBody>
      </p:sp>
    </p:spTree>
    <p:extLst>
      <p:ext uri="{BB962C8B-B14F-4D97-AF65-F5344CB8AC3E}">
        <p14:creationId xmlns:p14="http://schemas.microsoft.com/office/powerpoint/2010/main" val="41724934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3409</TotalTime>
  <Words>1968</Words>
  <Application>Microsoft Office PowerPoint</Application>
  <PresentationFormat>Personalizzato</PresentationFormat>
  <Paragraphs>102</Paragraphs>
  <Slides>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Cambria Math</vt:lpstr>
      <vt:lpstr>Open Sans</vt:lpstr>
      <vt:lpstr>Times New Roman</vt:lpstr>
      <vt:lpstr>Verdana</vt:lpstr>
      <vt:lpstr>Wingdings</vt:lpstr>
      <vt:lpstr>Tema di Office</vt:lpstr>
      <vt:lpstr>Pseudo-prospective earthquakes forecasting experiment in Italy based on temporal variation of the b-value of the Gutenberg-Richter law.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Emanuele Biondini</dc:creator>
  <cp:lastModifiedBy>Emanuele Biondini</cp:lastModifiedBy>
  <cp:revision>8</cp:revision>
  <dcterms:created xsi:type="dcterms:W3CDTF">2024-04-08T17:15:59Z</dcterms:created>
  <dcterms:modified xsi:type="dcterms:W3CDTF">2024-04-12T03:23:13Z</dcterms:modified>
</cp:coreProperties>
</file>